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6858000" cx="12192000"/>
  <p:notesSz cx="6858000" cy="9144000"/>
  <p:embeddedFontLst>
    <p:embeddedFont>
      <p:font typeface="Helvetica Neue"/>
      <p:regular r:id="rId68"/>
      <p:bold r:id="rId69"/>
      <p:italic r:id="rId70"/>
      <p:boldItalic r:id="rId71"/>
    </p:embeddedFont>
    <p:embeddedFont>
      <p:font typeface="Helvetica Neue Light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D7ED0E0-FF5E-4C54-9F1B-9ADA810BD7FD}">
  <a:tblStyle styleId="{4D7ED0E0-FF5E-4C54-9F1B-9ADA810BD7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BF69B63-2945-4944-82E9-8AC69DFD2ED4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Light-bold.fntdata"/><Relationship Id="rId72" Type="http://schemas.openxmlformats.org/officeDocument/2006/relationships/font" Target="fonts/HelveticaNeueLight-regular.fntdata"/><Relationship Id="rId31" Type="http://schemas.openxmlformats.org/officeDocument/2006/relationships/slide" Target="slides/slide26.xml"/><Relationship Id="rId75" Type="http://schemas.openxmlformats.org/officeDocument/2006/relationships/font" Target="fonts/HelveticaNeueLight-boldItalic.fntdata"/><Relationship Id="rId30" Type="http://schemas.openxmlformats.org/officeDocument/2006/relationships/slide" Target="slides/slide25.xml"/><Relationship Id="rId74" Type="http://schemas.openxmlformats.org/officeDocument/2006/relationships/font" Target="fonts/HelveticaNeueLight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HelveticaNeue-boldItalic.fntdata"/><Relationship Id="rId70" Type="http://schemas.openxmlformats.org/officeDocument/2006/relationships/font" Target="fonts/HelveticaNeue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HelveticaNeue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316551eda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316551eda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2316551eda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316551eda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316551eda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2316551eda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316551eda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316551eda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2316551eda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316551eda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316551eda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2316551eda_0_1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316551eda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316551eda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2316551eda_0_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316551eda_0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316551eda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2316551eda_0_1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316551eda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316551eda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2316551eda_0_1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316551eda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316551eda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2316551eda_0_2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316551eda_0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316551eda_0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2316551eda_0_2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316551eda_0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2316551eda_0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2316551eda_0_2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316551eda_0_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2316551eda_0_2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12316551eda_0_2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316551eda_0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2316551eda_0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12316551eda_0_3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316551eda_0_3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316551eda_0_3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12316551eda_0_3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2316551eda_0_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2316551eda_0_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12316551eda_0_4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316551eda_0_4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316551eda_0_4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12316551eda_0_4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2316551eda_0_4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2316551eda_0_4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12316551eda_0_4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316551eda_0_4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2316551eda_0_4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12316551eda_0_4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316551eda_0_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2316551eda_0_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12316551eda_0_4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2316551eda_0_4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2316551eda_0_4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12316551eda_0_4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2316551eda_0_5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2316551eda_0_5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12316551eda_0_5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316551ed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g12316551ed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2316551eda_0_5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2316551eda_0_5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12316551eda_0_5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316551eda_0_5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2316551eda_0_5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12316551eda_0_5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2316551eda_0_5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2316551eda_0_5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12316551eda_0_5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2316551eda_0_5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2316551eda_0_5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12316551eda_0_5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2316551eda_0_5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2316551eda_0_5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12316551eda_0_5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2316551eda_0_5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2316551eda_0_5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12316551eda_0_5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2316551eda_0_5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2316551eda_0_5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12316551eda_0_5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2316551eda_0_5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2316551eda_0_5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12316551eda_0_5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2316551eda_0_6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2316551eda_0_6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12316551eda_0_6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2316551eda_0_6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2316551eda_0_6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12316551eda_0_6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316551eda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316551eda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12316551eda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2316551eda_0_6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2316551eda_0_6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12316551eda_0_6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2316551eda_0_6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2316551eda_0_6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12316551eda_0_6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2316551eda_0_6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2316551eda_0_6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12316551eda_0_6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2316551eda_0_6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2316551eda_0_6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12316551eda_0_6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2316551eda_0_7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2316551eda_0_7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12316551eda_0_7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2316551eda_0_7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2316551eda_0_7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12316551eda_0_7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2316551eda_0_7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2316551eda_0_7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12316551eda_0_7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2316551eda_0_7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2316551eda_0_7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12316551eda_0_7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2316551eda_0_7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2316551eda_0_7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12316551eda_0_7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2316551eda_0_7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2316551eda_0_7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12316551eda_0_7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316551eda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316551eda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12316551eda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2316551eda_0_7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2316551eda_0_7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12316551eda_0_7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2316551eda_0_7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2316551eda_0_7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12316551eda_0_7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2316551eda_0_7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2316551eda_0_7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12316551eda_0_7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316551eda_0_7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316551eda_0_7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12316551eda_0_7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2316551eda_0_8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2316551eda_0_8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12316551eda_0_8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2316551eda_0_8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2316551eda_0_8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12316551eda_0_8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2316551eda_0_8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2316551eda_0_8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12316551eda_0_8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2316551eda_0_8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2316551eda_0_8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12316551eda_0_8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2316551eda_0_8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2316551eda_0_8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g12316551eda_0_8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2316551eda_0_8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2316551eda_0_8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g12316551eda_0_8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316551eda_0_4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316551eda_0_4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2316551eda_0_4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2316551eda_0_8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2316551eda_0_8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12316551eda_0_8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2316551eda_0_8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2316551eda_0_8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g12316551eda_0_8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2316551eda_0_8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2316551eda_0_8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g12316551eda_0_8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316551eda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316551eda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2316551eda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316551eda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316551eda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2316551eda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316551eda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316551eda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2316551eda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6"/>
          <p:cNvSpPr txBox="1"/>
          <p:nvPr>
            <p:ph idx="4" type="body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i="0" sz="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titled.png" id="15" name="Google Shape;15;p1" title="Be Boulder."/>
          <p:cNvPicPr preferRelativeResize="0"/>
          <p:nvPr/>
        </p:nvPicPr>
        <p:blipFill rotWithShape="1">
          <a:blip r:embed="rId1">
            <a:alphaModFix/>
          </a:blip>
          <a:srcRect b="47289" l="0" r="0" t="0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flipH="1" rot="10800000">
            <a:off x="457200" y="6081713"/>
            <a:ext cx="11277600" cy="142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rc.colorado.edu" TargetMode="External"/><Relationship Id="rId4" Type="http://schemas.openxmlformats.org/officeDocument/2006/relationships/hyperlink" Target="mailto:rc-help@colorado.edu" TargetMode="External"/><Relationship Id="rId5" Type="http://schemas.openxmlformats.org/officeDocument/2006/relationships/hyperlink" Target="https://github.com/ResearchComputing/New_User_Seminar" TargetMode="External"/><Relationship Id="rId6" Type="http://schemas.openxmlformats.org/officeDocument/2006/relationships/hyperlink" Target="http://tinyurl.com/curc-survey18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rcamp.rc.colorado.edu/accounts/account-request/create/organization" TargetMode="External"/><Relationship Id="rId4" Type="http://schemas.openxmlformats.org/officeDocument/2006/relationships/hyperlink" Target="https://www.acns.colostate.edu/hpc/summit-get-started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rcamp.rc.colorado.edu/accounts/account-request/create/organization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ondemand.rc.colorado.edu/" TargetMode="External"/><Relationship Id="rId4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mailto:username@login.rc.colorado.edu" TargetMode="External"/><Relationship Id="rId4" Type="http://schemas.openxmlformats.org/officeDocument/2006/relationships/hyperlink" Target="mailto:username@login.rc.colorado.edu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ondemand.rc.colorado.edu/" TargetMode="External"/><Relationship Id="rId4" Type="http://schemas.openxmlformats.org/officeDocument/2006/relationships/hyperlink" Target="https://ondemand.rc.colorado.edu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slurm.schedmd.com/sbatch.html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curc.readthedocs.io/" TargetMode="External"/><Relationship Id="rId4" Type="http://schemas.openxmlformats.org/officeDocument/2006/relationships/hyperlink" Target="https://www.colorado.edu/crdds/" TargetMode="External"/><Relationship Id="rId5" Type="http://schemas.openxmlformats.org/officeDocument/2006/relationships/hyperlink" Target="mailto:rc-help@colorado.edu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tinyurl.com/curc-survey18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560" l="0" r="0" t="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/>
              <a:t>Alpine: New User Seminar</a:t>
            </a:r>
            <a:endParaRPr sz="5300"/>
          </a:p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computing </a:t>
            </a:r>
            <a:r>
              <a:rPr i="1" lang="en-US"/>
              <a:t>generally</a:t>
            </a:r>
            <a:r>
              <a:rPr lang="en-US"/>
              <a:t> has access to a single processor (</a:t>
            </a:r>
            <a:r>
              <a:rPr lang="en-US"/>
              <a:t>perhaps</a:t>
            </a:r>
            <a:r>
              <a:rPr lang="en-US"/>
              <a:t> multiple cores)</a:t>
            </a:r>
            <a:endParaRPr/>
          </a:p>
        </p:txBody>
      </p:sp>
      <p:sp>
        <p:nvSpPr>
          <p:cNvPr id="194" name="Google Shape;194;p22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911" y="3428996"/>
            <a:ext cx="1104176" cy="1052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HPC is a network (or cluster) of hardware we call “nodes” linked together with high-speed interconnects </a:t>
            </a:r>
            <a:endParaRPr/>
          </a:p>
        </p:txBody>
      </p:sp>
      <p:sp>
        <p:nvSpPr>
          <p:cNvPr id="203" name="Google Shape;203;p23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4" name="Google Shape;204;p23"/>
          <p:cNvGrpSpPr/>
          <p:nvPr/>
        </p:nvGrpSpPr>
        <p:grpSpPr>
          <a:xfrm>
            <a:off x="3681890" y="2976802"/>
            <a:ext cx="4828219" cy="2667978"/>
            <a:chOff x="2673175" y="2026525"/>
            <a:chExt cx="3893725" cy="1966375"/>
          </a:xfrm>
        </p:grpSpPr>
        <p:pic>
          <p:nvPicPr>
            <p:cNvPr id="205" name="Google Shape;20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30275" y="2435550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3000" y="2026525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3175" y="3176625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32225" y="2219200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62525" y="3512050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92275" y="3197550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1" name="Google Shape;211;p23"/>
            <p:cNvCxnSpPr>
              <a:stCxn id="208" idx="3"/>
              <a:endCxn id="205" idx="1"/>
            </p:cNvCxnSpPr>
            <p:nvPr/>
          </p:nvCxnSpPr>
          <p:spPr>
            <a:xfrm>
              <a:off x="3536600" y="2459625"/>
              <a:ext cx="293700" cy="2163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Google Shape;212;p23"/>
            <p:cNvCxnSpPr>
              <a:stCxn id="207" idx="3"/>
              <a:endCxn id="205" idx="2"/>
            </p:cNvCxnSpPr>
            <p:nvPr/>
          </p:nvCxnSpPr>
          <p:spPr>
            <a:xfrm flipH="1" rot="10800000">
              <a:off x="3177550" y="2916350"/>
              <a:ext cx="904800" cy="500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Google Shape;213;p23"/>
            <p:cNvCxnSpPr>
              <a:stCxn id="205" idx="3"/>
              <a:endCxn id="206" idx="1"/>
            </p:cNvCxnSpPr>
            <p:nvPr/>
          </p:nvCxnSpPr>
          <p:spPr>
            <a:xfrm flipH="1" rot="10800000">
              <a:off x="4334650" y="2267075"/>
              <a:ext cx="658500" cy="408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" name="Google Shape;214;p23"/>
            <p:cNvCxnSpPr>
              <a:endCxn id="210" idx="1"/>
            </p:cNvCxnSpPr>
            <p:nvPr/>
          </p:nvCxnSpPr>
          <p:spPr>
            <a:xfrm>
              <a:off x="4082575" y="2916275"/>
              <a:ext cx="509700" cy="521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23"/>
            <p:cNvCxnSpPr>
              <a:endCxn id="209" idx="1"/>
            </p:cNvCxnSpPr>
            <p:nvPr/>
          </p:nvCxnSpPr>
          <p:spPr>
            <a:xfrm>
              <a:off x="5096525" y="3438075"/>
              <a:ext cx="966000" cy="314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3"/>
            <p:cNvCxnSpPr>
              <a:stCxn id="208" idx="2"/>
              <a:endCxn id="207" idx="0"/>
            </p:cNvCxnSpPr>
            <p:nvPr/>
          </p:nvCxnSpPr>
          <p:spPr>
            <a:xfrm flipH="1">
              <a:off x="2925312" y="2700050"/>
              <a:ext cx="359100" cy="476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" name="Google Shape;217;p23"/>
            <p:cNvCxnSpPr>
              <a:endCxn id="206" idx="1"/>
            </p:cNvCxnSpPr>
            <p:nvPr/>
          </p:nvCxnSpPr>
          <p:spPr>
            <a:xfrm flipH="1" rot="10800000">
              <a:off x="3536500" y="2266950"/>
              <a:ext cx="1456500" cy="192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" name="Google Shape;218;p23"/>
            <p:cNvCxnSpPr>
              <a:stCxn id="207" idx="3"/>
              <a:endCxn id="210" idx="1"/>
            </p:cNvCxnSpPr>
            <p:nvPr/>
          </p:nvCxnSpPr>
          <p:spPr>
            <a:xfrm>
              <a:off x="3177550" y="3417050"/>
              <a:ext cx="1414800" cy="21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23"/>
            <p:cNvCxnSpPr>
              <a:endCxn id="206" idx="2"/>
            </p:cNvCxnSpPr>
            <p:nvPr/>
          </p:nvCxnSpPr>
          <p:spPr>
            <a:xfrm flipH="1" rot="10800000">
              <a:off x="4844387" y="2507375"/>
              <a:ext cx="400800" cy="6903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23"/>
            <p:cNvCxnSpPr>
              <a:stCxn id="205" idx="3"/>
              <a:endCxn id="210" idx="0"/>
            </p:cNvCxnSpPr>
            <p:nvPr/>
          </p:nvCxnSpPr>
          <p:spPr>
            <a:xfrm>
              <a:off x="4334650" y="2675975"/>
              <a:ext cx="509700" cy="521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" name="Google Shape;221;p23"/>
            <p:cNvCxnSpPr>
              <a:stCxn id="206" idx="2"/>
              <a:endCxn id="209" idx="1"/>
            </p:cNvCxnSpPr>
            <p:nvPr/>
          </p:nvCxnSpPr>
          <p:spPr>
            <a:xfrm>
              <a:off x="5245187" y="2507375"/>
              <a:ext cx="817200" cy="1245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228" name="Google Shape;228;p24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HPC is a </a:t>
            </a:r>
            <a:r>
              <a:rPr lang="en-US"/>
              <a:t>multiprocessor</a:t>
            </a:r>
            <a:r>
              <a:rPr lang="en-US"/>
              <a:t> environment that allows users to run jobs on several processors at once (also called parallel processing).</a:t>
            </a:r>
            <a:endParaRPr/>
          </a:p>
        </p:txBody>
      </p:sp>
      <p:sp>
        <p:nvSpPr>
          <p:cNvPr id="229" name="Google Shape;229;p24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30" name="Google Shape;230;p24"/>
          <p:cNvGrpSpPr/>
          <p:nvPr/>
        </p:nvGrpSpPr>
        <p:grpSpPr>
          <a:xfrm>
            <a:off x="3640709" y="2984879"/>
            <a:ext cx="4743426" cy="2777378"/>
            <a:chOff x="2654375" y="1965563"/>
            <a:chExt cx="3898599" cy="2233337"/>
          </a:xfrm>
        </p:grpSpPr>
        <p:cxnSp>
          <p:nvCxnSpPr>
            <p:cNvPr id="231" name="Google Shape;231;p24"/>
            <p:cNvCxnSpPr/>
            <p:nvPr/>
          </p:nvCxnSpPr>
          <p:spPr>
            <a:xfrm>
              <a:off x="3536600" y="2459625"/>
              <a:ext cx="293700" cy="2163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24"/>
            <p:cNvCxnSpPr>
              <a:endCxn id="233" idx="2"/>
            </p:cNvCxnSpPr>
            <p:nvPr/>
          </p:nvCxnSpPr>
          <p:spPr>
            <a:xfrm flipH="1" rot="10800000">
              <a:off x="3177400" y="2972250"/>
              <a:ext cx="918900" cy="444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" name="Google Shape;234;p24"/>
            <p:cNvCxnSpPr>
              <a:stCxn id="233" idx="3"/>
            </p:cNvCxnSpPr>
            <p:nvPr/>
          </p:nvCxnSpPr>
          <p:spPr>
            <a:xfrm flipH="1" rot="10800000">
              <a:off x="4334649" y="2267100"/>
              <a:ext cx="658500" cy="466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" name="Google Shape;235;p24"/>
            <p:cNvCxnSpPr>
              <a:stCxn id="233" idx="2"/>
            </p:cNvCxnSpPr>
            <p:nvPr/>
          </p:nvCxnSpPr>
          <p:spPr>
            <a:xfrm>
              <a:off x="4096300" y="2972250"/>
              <a:ext cx="495900" cy="465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" name="Google Shape;236;p24"/>
            <p:cNvCxnSpPr/>
            <p:nvPr/>
          </p:nvCxnSpPr>
          <p:spPr>
            <a:xfrm>
              <a:off x="5096525" y="3438075"/>
              <a:ext cx="966000" cy="314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24"/>
            <p:cNvCxnSpPr/>
            <p:nvPr/>
          </p:nvCxnSpPr>
          <p:spPr>
            <a:xfrm flipH="1">
              <a:off x="2925312" y="2700050"/>
              <a:ext cx="359100" cy="476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24"/>
            <p:cNvCxnSpPr/>
            <p:nvPr/>
          </p:nvCxnSpPr>
          <p:spPr>
            <a:xfrm flipH="1" rot="10800000">
              <a:off x="3536500" y="2266950"/>
              <a:ext cx="1456500" cy="192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24"/>
            <p:cNvCxnSpPr/>
            <p:nvPr/>
          </p:nvCxnSpPr>
          <p:spPr>
            <a:xfrm>
              <a:off x="3177550" y="3417050"/>
              <a:ext cx="1414800" cy="21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24"/>
            <p:cNvCxnSpPr/>
            <p:nvPr/>
          </p:nvCxnSpPr>
          <p:spPr>
            <a:xfrm flipH="1" rot="10800000">
              <a:off x="4844387" y="2507375"/>
              <a:ext cx="400800" cy="6903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24"/>
            <p:cNvCxnSpPr>
              <a:stCxn id="233" idx="3"/>
            </p:cNvCxnSpPr>
            <p:nvPr/>
          </p:nvCxnSpPr>
          <p:spPr>
            <a:xfrm>
              <a:off x="4334649" y="2733900"/>
              <a:ext cx="509700" cy="463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24"/>
            <p:cNvCxnSpPr/>
            <p:nvPr/>
          </p:nvCxnSpPr>
          <p:spPr>
            <a:xfrm>
              <a:off x="5245187" y="2507375"/>
              <a:ext cx="817200" cy="1245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43" name="Google Shape;243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70025" y="2170050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54375" y="3245500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57950" y="2495550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82775" y="1965563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92263" y="3245500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76275" y="3722200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i="1" lang="en-US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54" name="Google Shape;254;p25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Solving large problems that require more: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Memory than you have on your PC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cores/nodes/power thank you have on your PC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Jobs that require hardware you may not have: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High Performance </a:t>
            </a:r>
            <a:r>
              <a:rPr lang="en-US"/>
              <a:t>GPU computing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/>
              <a:t>Specific Operating System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Visualization rendering</a:t>
            </a:r>
            <a:endParaRPr/>
          </a:p>
        </p:txBody>
      </p:sp>
      <p:sp>
        <p:nvSpPr>
          <p:cNvPr id="255" name="Google Shape;255;p25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Puzzle Analogy</a:t>
            </a:r>
            <a:endParaRPr/>
          </a:p>
        </p:txBody>
      </p:sp>
      <p:sp>
        <p:nvSpPr>
          <p:cNvPr id="262" name="Google Shape;262;p26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Working on a puzzle by yourself (although enjoyable!) will take time, even if you’re fast!</a:t>
            </a:r>
            <a:endParaRPr/>
          </a:p>
        </p:txBody>
      </p:sp>
      <p:sp>
        <p:nvSpPr>
          <p:cNvPr id="263" name="Google Shape;263;p26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64" name="Google Shape;264;p26"/>
          <p:cNvGrpSpPr/>
          <p:nvPr/>
        </p:nvGrpSpPr>
        <p:grpSpPr>
          <a:xfrm>
            <a:off x="3666797" y="2406662"/>
            <a:ext cx="5920684" cy="3509825"/>
            <a:chOff x="1084226" y="1375575"/>
            <a:chExt cx="5137699" cy="2838975"/>
          </a:xfrm>
        </p:grpSpPr>
        <p:pic>
          <p:nvPicPr>
            <p:cNvPr id="265" name="Google Shape;265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22075" y="1375575"/>
              <a:ext cx="3299850" cy="2201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084226" y="2157499"/>
              <a:ext cx="2185599" cy="20570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Puzzle Analogy</a:t>
            </a:r>
            <a:endParaRPr/>
          </a:p>
        </p:txBody>
      </p:sp>
      <p:sp>
        <p:nvSpPr>
          <p:cNvPr id="273" name="Google Shape;273;p27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can speed it up by inviting friends over and enticing them with food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What happens if there are too many people?</a:t>
            </a:r>
            <a:endParaRPr/>
          </a:p>
        </p:txBody>
      </p:sp>
      <p:sp>
        <p:nvSpPr>
          <p:cNvPr id="274" name="Google Shape;274;p27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75" name="Google Shape;275;p27"/>
          <p:cNvGrpSpPr/>
          <p:nvPr/>
        </p:nvGrpSpPr>
        <p:grpSpPr>
          <a:xfrm>
            <a:off x="2765048" y="2411676"/>
            <a:ext cx="5217787" cy="2991001"/>
            <a:chOff x="1726201" y="1411525"/>
            <a:chExt cx="5397524" cy="3024574"/>
          </a:xfrm>
        </p:grpSpPr>
        <p:pic>
          <p:nvPicPr>
            <p:cNvPr id="276" name="Google Shape;27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60875" y="1696575"/>
              <a:ext cx="3299850" cy="2201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26201" y="2233950"/>
              <a:ext cx="1519724" cy="1430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91000" y="1411525"/>
              <a:ext cx="1232725" cy="116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26275" y="3275875"/>
              <a:ext cx="1232725" cy="11602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i="1" lang="en-US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86" name="Google Shape;286;p28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Jobs that would take a long time on local machines can instead be distributed over hardware: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Parallelized to split up then joined (if software enabled)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1" marL="914400" rtl="0" algn="l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Broken up into many serial jobs</a:t>
            </a:r>
            <a:endParaRPr/>
          </a:p>
        </p:txBody>
      </p:sp>
      <p:sp>
        <p:nvSpPr>
          <p:cNvPr id="287" name="Google Shape;287;p28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8" name="Google Shape;288;p28"/>
          <p:cNvGrpSpPr/>
          <p:nvPr/>
        </p:nvGrpSpPr>
        <p:grpSpPr>
          <a:xfrm>
            <a:off x="2489669" y="3145742"/>
            <a:ext cx="3653906" cy="1406470"/>
            <a:chOff x="1374450" y="1900450"/>
            <a:chExt cx="4754595" cy="1830150"/>
          </a:xfrm>
        </p:grpSpPr>
        <p:sp>
          <p:nvSpPr>
            <p:cNvPr id="289" name="Google Shape;289;p28"/>
            <p:cNvSpPr/>
            <p:nvPr/>
          </p:nvSpPr>
          <p:spPr>
            <a:xfrm>
              <a:off x="1374450" y="2275900"/>
              <a:ext cx="1242300" cy="12423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/>
                <a:t>BIG Job</a:t>
              </a:r>
              <a:endParaRPr b="1" sz="2000"/>
            </a:p>
          </p:txBody>
        </p:sp>
        <p:pic>
          <p:nvPicPr>
            <p:cNvPr id="290" name="Google Shape;290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1" name="Google Shape;291;p28"/>
            <p:cNvCxnSpPr>
              <a:stCxn id="289" idx="3"/>
              <a:endCxn id="290" idx="1"/>
            </p:cNvCxnSpPr>
            <p:nvPr/>
          </p:nvCxnSpPr>
          <p:spPr>
            <a:xfrm flipH="1" rot="10800000">
              <a:off x="2616750" y="2144350"/>
              <a:ext cx="1652100" cy="752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292" name="Google Shape;292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5717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3" name="Google Shape;293;p28"/>
            <p:cNvCxnSpPr>
              <a:stCxn id="289" idx="3"/>
              <a:endCxn id="292" idx="1"/>
            </p:cNvCxnSpPr>
            <p:nvPr/>
          </p:nvCxnSpPr>
          <p:spPr>
            <a:xfrm flipH="1" rot="10800000">
              <a:off x="2616750" y="2815450"/>
              <a:ext cx="1652100" cy="81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294" name="Google Shape;29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2430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5" name="Google Shape;295;p28"/>
            <p:cNvCxnSpPr>
              <a:stCxn id="289" idx="3"/>
              <a:endCxn id="294" idx="1"/>
            </p:cNvCxnSpPr>
            <p:nvPr/>
          </p:nvCxnSpPr>
          <p:spPr>
            <a:xfrm>
              <a:off x="2616750" y="2897050"/>
              <a:ext cx="1652100" cy="589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6" name="Google Shape;296;p28"/>
            <p:cNvCxnSpPr>
              <a:stCxn id="290" idx="3"/>
            </p:cNvCxnSpPr>
            <p:nvPr/>
          </p:nvCxnSpPr>
          <p:spPr>
            <a:xfrm>
              <a:off x="4780244" y="2144225"/>
              <a:ext cx="1348800" cy="671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7" name="Google Shape;297;p28"/>
            <p:cNvCxnSpPr>
              <a:stCxn id="292" idx="3"/>
            </p:cNvCxnSpPr>
            <p:nvPr/>
          </p:nvCxnSpPr>
          <p:spPr>
            <a:xfrm>
              <a:off x="4780244" y="2815525"/>
              <a:ext cx="13488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8" name="Google Shape;298;p28"/>
            <p:cNvCxnSpPr>
              <a:stCxn id="294" idx="3"/>
            </p:cNvCxnSpPr>
            <p:nvPr/>
          </p:nvCxnSpPr>
          <p:spPr>
            <a:xfrm flipH="1" rot="10800000">
              <a:off x="4780244" y="2815425"/>
              <a:ext cx="1348800" cy="671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99" name="Google Shape;299;p28"/>
          <p:cNvGrpSpPr/>
          <p:nvPr/>
        </p:nvGrpSpPr>
        <p:grpSpPr>
          <a:xfrm>
            <a:off x="6248649" y="4621072"/>
            <a:ext cx="3807320" cy="1632026"/>
            <a:chOff x="1772450" y="1900401"/>
            <a:chExt cx="4356700" cy="2001749"/>
          </a:xfrm>
        </p:grpSpPr>
        <p:sp>
          <p:nvSpPr>
            <p:cNvPr id="300" name="Google Shape;300;p28"/>
            <p:cNvSpPr/>
            <p:nvPr/>
          </p:nvSpPr>
          <p:spPr>
            <a:xfrm>
              <a:off x="1772450" y="1900401"/>
              <a:ext cx="511500" cy="4875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/>
                <a:t>Tiny Job</a:t>
              </a:r>
              <a:endParaRPr b="1" sz="1000"/>
            </a:p>
          </p:txBody>
        </p:sp>
        <p:pic>
          <p:nvPicPr>
            <p:cNvPr id="301" name="Google Shape;301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2" name="Google Shape;302;p28"/>
            <p:cNvCxnSpPr>
              <a:stCxn id="300" idx="3"/>
              <a:endCxn id="301" idx="1"/>
            </p:cNvCxnSpPr>
            <p:nvPr/>
          </p:nvCxnSpPr>
          <p:spPr>
            <a:xfrm>
              <a:off x="2283950" y="2144151"/>
              <a:ext cx="19848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03" name="Google Shape;303;p28"/>
            <p:cNvSpPr/>
            <p:nvPr/>
          </p:nvSpPr>
          <p:spPr>
            <a:xfrm>
              <a:off x="1772450" y="2680426"/>
              <a:ext cx="511500" cy="4875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/>
                <a:t>Tiny Job</a:t>
              </a:r>
              <a:endParaRPr b="1" sz="1000"/>
            </a:p>
          </p:txBody>
        </p:sp>
        <p:pic>
          <p:nvPicPr>
            <p:cNvPr id="304" name="Google Shape;30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680475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5" name="Google Shape;305;p28"/>
            <p:cNvCxnSpPr>
              <a:stCxn id="303" idx="3"/>
              <a:endCxn id="304" idx="1"/>
            </p:cNvCxnSpPr>
            <p:nvPr/>
          </p:nvCxnSpPr>
          <p:spPr>
            <a:xfrm>
              <a:off x="2283950" y="2924176"/>
              <a:ext cx="19848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06" name="Google Shape;306;p28"/>
            <p:cNvSpPr/>
            <p:nvPr/>
          </p:nvSpPr>
          <p:spPr>
            <a:xfrm>
              <a:off x="1772450" y="3414551"/>
              <a:ext cx="511500" cy="4875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/>
                <a:t>Tiny Job</a:t>
              </a:r>
              <a:endParaRPr b="1" sz="1000"/>
            </a:p>
          </p:txBody>
        </p:sp>
        <p:pic>
          <p:nvPicPr>
            <p:cNvPr id="307" name="Google Shape;30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41460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8" name="Google Shape;308;p28"/>
            <p:cNvCxnSpPr>
              <a:stCxn id="306" idx="3"/>
              <a:endCxn id="307" idx="1"/>
            </p:cNvCxnSpPr>
            <p:nvPr/>
          </p:nvCxnSpPr>
          <p:spPr>
            <a:xfrm>
              <a:off x="2283950" y="3658301"/>
              <a:ext cx="19848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9" name="Google Shape;309;p28"/>
            <p:cNvCxnSpPr/>
            <p:nvPr/>
          </p:nvCxnSpPr>
          <p:spPr>
            <a:xfrm>
              <a:off x="4780350" y="2815513"/>
              <a:ext cx="13488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Resources</a:t>
            </a:r>
            <a:endParaRPr/>
          </a:p>
        </p:txBody>
      </p:sp>
      <p:sp>
        <p:nvSpPr>
          <p:cNvPr id="316" name="Google Shape;316;p29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</a:t>
            </a:r>
            <a:r>
              <a:rPr lang="en-US"/>
              <a:t>Alpine </a:t>
            </a:r>
            <a:endParaRPr/>
          </a:p>
        </p:txBody>
      </p:sp>
      <p:sp>
        <p:nvSpPr>
          <p:cNvPr id="323" name="Google Shape;323;p30"/>
          <p:cNvSpPr txBox="1"/>
          <p:nvPr>
            <p:ph idx="1" type="body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7838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Alpine is the 3rd-generation HPC cluster at CURC, following:</a:t>
            </a:r>
            <a:endParaRPr sz="2550"/>
          </a:p>
          <a:p>
            <a:pPr indent="-3783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Janus</a:t>
            </a:r>
            <a:endParaRPr sz="2550"/>
          </a:p>
          <a:p>
            <a:pPr indent="-3783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RMACC Summit. </a:t>
            </a:r>
            <a:endParaRPr sz="255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50"/>
          </a:p>
          <a:p>
            <a:pPr indent="-37838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Alpine is a heterogeneous cluster with pooled resources from the following institutions: </a:t>
            </a:r>
            <a:endParaRPr sz="2550"/>
          </a:p>
          <a:p>
            <a:pPr indent="-3783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CU Boulder</a:t>
            </a:r>
            <a:endParaRPr sz="2550"/>
          </a:p>
          <a:p>
            <a:pPr indent="-3783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Colorado State University</a:t>
            </a:r>
            <a:endParaRPr sz="2550"/>
          </a:p>
          <a:p>
            <a:pPr indent="-3783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Anschutz Medical Campus.</a:t>
            </a:r>
            <a:endParaRPr sz="2400"/>
          </a:p>
        </p:txBody>
      </p:sp>
      <p:sp>
        <p:nvSpPr>
          <p:cNvPr id="324" name="Google Shape;324;p30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25" name="Google Shape;325;p30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26" name="Google Shape;326;p30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1" name="Google Shape;331;p30"/>
            <p:cNvCxnSpPr>
              <a:stCxn id="330" idx="3"/>
              <a:endCxn id="326" idx="1"/>
            </p:cNvCxnSpPr>
            <p:nvPr/>
          </p:nvCxnSpPr>
          <p:spPr>
            <a:xfrm flipH="1" rot="10800000">
              <a:off x="3221598" y="2738643"/>
              <a:ext cx="270300" cy="752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30"/>
            <p:cNvCxnSpPr>
              <a:stCxn id="330" idx="3"/>
              <a:endCxn id="329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p30"/>
            <p:cNvCxnSpPr>
              <a:stCxn id="326" idx="2"/>
              <a:endCxn id="329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4" name="Google Shape;334;p30"/>
            <p:cNvCxnSpPr>
              <a:endCxn id="327" idx="1"/>
            </p:cNvCxnSpPr>
            <p:nvPr/>
          </p:nvCxnSpPr>
          <p:spPr>
            <a:xfrm flipH="1" rot="10800000">
              <a:off x="3849127" y="2369563"/>
              <a:ext cx="1007700" cy="369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Google Shape;335;p30"/>
            <p:cNvCxnSpPr>
              <a:endCxn id="329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Google Shape;336;p30"/>
            <p:cNvCxnSpPr>
              <a:stCxn id="327" idx="3"/>
              <a:endCxn id="328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Google Shape;337;p30"/>
            <p:cNvCxnSpPr>
              <a:stCxn id="329" idx="3"/>
              <a:endCxn id="328" idx="1"/>
            </p:cNvCxnSpPr>
            <p:nvPr/>
          </p:nvCxnSpPr>
          <p:spPr>
            <a:xfrm flipH="1" rot="10800000">
              <a:off x="4597062" y="3122107"/>
              <a:ext cx="879000" cy="567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8" name="Google Shape;338;p30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Alpine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45" name="Google Shape;345;p31"/>
          <p:cNvSpPr txBox="1"/>
          <p:nvPr>
            <p:ph idx="1" type="body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Hardware</a:t>
            </a:r>
            <a:r>
              <a:rPr lang="en-US" sz="2400"/>
              <a:t> on Alpine will be purchased and released in stages: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Alpine (stage 1):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64 General CPU Nodes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1" lang="en-US"/>
              <a:t>AMD Milan, 64 Core, 3.83G RAM/Core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8 NVIDIA GPU Nodes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1" lang="en-US"/>
              <a:t>3x NVIDIA A100 (atop General CPU node)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8 AMD GPU Nodes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1" lang="en-US"/>
              <a:t>3x AMD MI100 (atop General CPU node)</a:t>
            </a:r>
            <a:endParaRPr sz="2400"/>
          </a:p>
        </p:txBody>
      </p:sp>
      <p:sp>
        <p:nvSpPr>
          <p:cNvPr id="346" name="Google Shape;346;p31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47" name="Google Shape;347;p31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48" name="Google Shape;348;p31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3" name="Google Shape;353;p31"/>
            <p:cNvCxnSpPr>
              <a:stCxn id="352" idx="3"/>
              <a:endCxn id="348" idx="1"/>
            </p:cNvCxnSpPr>
            <p:nvPr/>
          </p:nvCxnSpPr>
          <p:spPr>
            <a:xfrm flipH="1" rot="10800000">
              <a:off x="3221598" y="2738643"/>
              <a:ext cx="270300" cy="752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31"/>
            <p:cNvCxnSpPr>
              <a:stCxn id="352" idx="3"/>
              <a:endCxn id="351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31"/>
            <p:cNvCxnSpPr>
              <a:stCxn id="348" idx="2"/>
              <a:endCxn id="351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" name="Google Shape;356;p31"/>
            <p:cNvCxnSpPr>
              <a:endCxn id="349" idx="1"/>
            </p:cNvCxnSpPr>
            <p:nvPr/>
          </p:nvCxnSpPr>
          <p:spPr>
            <a:xfrm flipH="1" rot="10800000">
              <a:off x="3849127" y="2369563"/>
              <a:ext cx="1007700" cy="369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" name="Google Shape;357;p31"/>
            <p:cNvCxnSpPr>
              <a:endCxn id="351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" name="Google Shape;358;p31"/>
            <p:cNvCxnSpPr>
              <a:stCxn id="349" idx="3"/>
              <a:endCxn id="350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9" name="Google Shape;359;p31"/>
            <p:cNvCxnSpPr>
              <a:stCxn id="351" idx="3"/>
              <a:endCxn id="350" idx="1"/>
            </p:cNvCxnSpPr>
            <p:nvPr/>
          </p:nvCxnSpPr>
          <p:spPr>
            <a:xfrm flipH="1" rot="10800000">
              <a:off x="4597062" y="3122107"/>
              <a:ext cx="879000" cy="567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0" name="Google Shape;360;p31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Alpine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/>
              <a:t>CURC Alpine: New User Seminar</a:t>
            </a:r>
            <a:endParaRPr/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  Instructor: 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1778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196850" lvl="0" marL="177800" rtl="0" algn="l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177800" rtl="0" algn="l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177800" rtl="0" algn="l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https://github.com/ResearchComputing/New_User_Seminar</a:t>
            </a:r>
            <a:endParaRPr sz="25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177800" rtl="0" algn="l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67" name="Google Shape;367;p32"/>
          <p:cNvSpPr txBox="1"/>
          <p:nvPr>
            <p:ph idx="1" type="body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Interconnect</a:t>
            </a:r>
            <a:endParaRPr sz="24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b="1" lang="en-US" sz="1800"/>
              <a:t>CPU nodes</a:t>
            </a:r>
            <a:r>
              <a:rPr lang="en-US" sz="1800"/>
              <a:t>: HDR-100 InfiniBand (200Gb inter-node fabric)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b="1" lang="en-US" sz="1800"/>
              <a:t>GPU nodes</a:t>
            </a:r>
            <a:r>
              <a:rPr lang="en-US" sz="1800"/>
              <a:t>: 2x25 Gb Ethernet +RoCE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nvlink compatibility in progress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b="1" lang="en-US" sz="1800"/>
              <a:t>Scratch Storage</a:t>
            </a:r>
            <a:r>
              <a:rPr lang="en-US" sz="1800"/>
              <a:t>: 25Gb Ethernet +RoCE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Operating System</a:t>
            </a:r>
            <a:endParaRPr sz="24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RedHat Enterprise Linux version 8 operating system</a:t>
            </a:r>
            <a:endParaRPr sz="1800"/>
          </a:p>
        </p:txBody>
      </p:sp>
      <p:sp>
        <p:nvSpPr>
          <p:cNvPr id="368" name="Google Shape;368;p32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69" name="Google Shape;369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70" name="Google Shape;370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5" name="Google Shape;375;p32"/>
            <p:cNvCxnSpPr>
              <a:stCxn id="374" idx="3"/>
              <a:endCxn id="370" idx="1"/>
            </p:cNvCxnSpPr>
            <p:nvPr/>
          </p:nvCxnSpPr>
          <p:spPr>
            <a:xfrm flipH="1" rot="10800000">
              <a:off x="3221598" y="2738643"/>
              <a:ext cx="270300" cy="752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32"/>
            <p:cNvCxnSpPr>
              <a:stCxn id="374" idx="3"/>
              <a:endCxn id="373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" name="Google Shape;377;p32"/>
            <p:cNvCxnSpPr>
              <a:stCxn id="370" idx="2"/>
              <a:endCxn id="373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" name="Google Shape;378;p32"/>
            <p:cNvCxnSpPr>
              <a:endCxn id="371" idx="1"/>
            </p:cNvCxnSpPr>
            <p:nvPr/>
          </p:nvCxnSpPr>
          <p:spPr>
            <a:xfrm flipH="1" rot="10800000">
              <a:off x="3849127" y="2369563"/>
              <a:ext cx="1007700" cy="369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9" name="Google Shape;379;p32"/>
            <p:cNvCxnSpPr>
              <a:endCxn id="373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Google Shape;380;p32"/>
            <p:cNvCxnSpPr>
              <a:stCxn id="371" idx="3"/>
              <a:endCxn id="372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32"/>
            <p:cNvCxnSpPr>
              <a:stCxn id="373" idx="3"/>
              <a:endCxn id="372" idx="1"/>
            </p:cNvCxnSpPr>
            <p:nvPr/>
          </p:nvCxnSpPr>
          <p:spPr>
            <a:xfrm flipH="1" rot="10800000">
              <a:off x="4597062" y="3122107"/>
              <a:ext cx="879000" cy="567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2" name="Google Shape;382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Alpine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at CURC</a:t>
            </a:r>
            <a:endParaRPr/>
          </a:p>
        </p:txBody>
      </p:sp>
      <p:sp>
        <p:nvSpPr>
          <p:cNvPr id="389" name="Google Shape;389;p33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0" name="Google Shape;390;p33"/>
          <p:cNvSpPr txBox="1"/>
          <p:nvPr/>
        </p:nvSpPr>
        <p:spPr>
          <a:xfrm>
            <a:off x="802900" y="23880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4920100" y="16908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2" name="Google Shape;392;p33"/>
          <p:cNvSpPr txBox="1"/>
          <p:nvPr/>
        </p:nvSpPr>
        <p:spPr>
          <a:xfrm>
            <a:off x="471475" y="4162125"/>
            <a:ext cx="2469300" cy="13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Included with RC account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/home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/projects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scratch space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33"/>
          <p:cNvSpPr txBox="1"/>
          <p:nvPr/>
        </p:nvSpPr>
        <p:spPr>
          <a:xfrm>
            <a:off x="4609750" y="4525625"/>
            <a:ext cx="35151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Paid Service for: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Sharing of research data 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4" name="Google Shape;394;p33"/>
          <p:cNvSpPr/>
          <p:nvPr/>
        </p:nvSpPr>
        <p:spPr>
          <a:xfrm rot="-5400000">
            <a:off x="4647018" y="2196582"/>
            <a:ext cx="1209675" cy="1411411"/>
          </a:xfrm>
          <a:prstGeom prst="flowChartMagneticDrum">
            <a:avLst/>
          </a:prstGeom>
          <a:solidFill>
            <a:srgbClr val="E7E6E6"/>
          </a:solidFill>
          <a:ln cap="flat" cmpd="sng" w="1905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3"/>
          <p:cNvSpPr/>
          <p:nvPr/>
        </p:nvSpPr>
        <p:spPr>
          <a:xfrm rot="-5400000">
            <a:off x="5704157" y="2572217"/>
            <a:ext cx="1209675" cy="1411411"/>
          </a:xfrm>
          <a:prstGeom prst="flowChartMagneticDrum">
            <a:avLst/>
          </a:prstGeom>
          <a:solidFill>
            <a:srgbClr val="E7E6E6"/>
          </a:solidFill>
          <a:ln cap="flat" cmpd="sng" w="1905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3"/>
          <p:cNvSpPr/>
          <p:nvPr/>
        </p:nvSpPr>
        <p:spPr>
          <a:xfrm rot="-5400000">
            <a:off x="5012345" y="3070157"/>
            <a:ext cx="1209675" cy="1411411"/>
          </a:xfrm>
          <a:prstGeom prst="flowChartMagneticDrum">
            <a:avLst/>
          </a:prstGeom>
          <a:solidFill>
            <a:srgbClr val="E7E6E6"/>
          </a:solidFill>
          <a:ln cap="flat" cmpd="sng" w="1905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3"/>
          <p:cNvSpPr/>
          <p:nvPr/>
        </p:nvSpPr>
        <p:spPr>
          <a:xfrm rot="-5400000">
            <a:off x="1291919" y="2967310"/>
            <a:ext cx="551242" cy="643171"/>
          </a:xfrm>
          <a:prstGeom prst="flowChartMagneticDrum">
            <a:avLst/>
          </a:prstGeom>
          <a:solidFill>
            <a:srgbClr val="E7E6E6"/>
          </a:solidFill>
          <a:ln cap="flat" cmpd="sng" w="19050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3"/>
          <p:cNvSpPr/>
          <p:nvPr/>
        </p:nvSpPr>
        <p:spPr>
          <a:xfrm rot="-5400000">
            <a:off x="976665" y="3194219"/>
            <a:ext cx="551242" cy="643171"/>
          </a:xfrm>
          <a:prstGeom prst="flowChartMagneticDrum">
            <a:avLst/>
          </a:prstGeom>
          <a:solidFill>
            <a:srgbClr val="E7E6E6"/>
          </a:solidFill>
          <a:ln cap="flat" cmpd="sng" w="19050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950" y="3135284"/>
            <a:ext cx="1468500" cy="10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1025" y="2522050"/>
            <a:ext cx="1260162" cy="126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3"/>
          <p:cNvSpPr txBox="1"/>
          <p:nvPr/>
        </p:nvSpPr>
        <p:spPr>
          <a:xfrm>
            <a:off x="8487225" y="4163638"/>
            <a:ext cx="33591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>
                <a:latin typeface="Helvetica Neue"/>
                <a:ea typeface="Helvetica Neue"/>
                <a:cs typeface="Helvetica Neue"/>
                <a:sym typeface="Helvetica Neue"/>
              </a:rPr>
              <a:t>You can download your data locally or to a variety of other cloud resources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2" name="Google Shape;402;p33"/>
          <p:cNvSpPr txBox="1"/>
          <p:nvPr/>
        </p:nvSpPr>
        <p:spPr>
          <a:xfrm>
            <a:off x="9244375" y="1965900"/>
            <a:ext cx="182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Local or Cloud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Within RC</a:t>
            </a:r>
            <a:endParaRPr/>
          </a:p>
        </p:txBody>
      </p:sp>
      <p:sp>
        <p:nvSpPr>
          <p:cNvPr id="409" name="Google Shape;409;p34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Sharing workspaces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Project space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Scratch Space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PetaLibrary Space*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/>
              <a:t>*If you have purchased PetaLibrary space</a:t>
            </a:r>
            <a:endParaRPr sz="1400"/>
          </a:p>
        </p:txBody>
      </p:sp>
      <p:sp>
        <p:nvSpPr>
          <p:cNvPr id="410" name="Google Shape;410;p34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11" name="Google Shape;411;p34"/>
          <p:cNvGrpSpPr/>
          <p:nvPr/>
        </p:nvGrpSpPr>
        <p:grpSpPr>
          <a:xfrm>
            <a:off x="5813661" y="2197625"/>
            <a:ext cx="5292300" cy="2964600"/>
            <a:chOff x="3570311" y="1174350"/>
            <a:chExt cx="5292300" cy="2964600"/>
          </a:xfrm>
        </p:grpSpPr>
        <p:sp>
          <p:nvSpPr>
            <p:cNvPr id="412" name="Google Shape;412;p34"/>
            <p:cNvSpPr/>
            <p:nvPr/>
          </p:nvSpPr>
          <p:spPr>
            <a:xfrm>
              <a:off x="3570311" y="1174350"/>
              <a:ext cx="5292300" cy="2964600"/>
            </a:xfrm>
            <a:prstGeom prst="flowChartAlternateProcess">
              <a:avLst/>
            </a:prstGeom>
            <a:solidFill>
              <a:srgbClr val="FFFFFF"/>
            </a:solidFill>
            <a:ln cap="flat" cmpd="sng" w="19050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 rot="-5400000">
              <a:off x="6665967" y="3227231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 rot="-5400000">
              <a:off x="6976882" y="3337708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 rot="-5400000">
              <a:off x="6773413" y="3484157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 rot="-5400000">
              <a:off x="5939290" y="2813009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5B9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 rot="-5400000">
              <a:off x="5756571" y="2944525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5B9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8" name="Google Shape;418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0323" y="16730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28486" y="22994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6486" y="3214409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1" name="Google Shape;421;p34"/>
            <p:cNvCxnSpPr>
              <a:stCxn id="420" idx="3"/>
              <a:endCxn id="417" idx="0"/>
            </p:cNvCxnSpPr>
            <p:nvPr/>
          </p:nvCxnSpPr>
          <p:spPr>
            <a:xfrm flipH="1" rot="10800000">
              <a:off x="4988811" y="3130973"/>
              <a:ext cx="741000" cy="4143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2" name="Google Shape;422;p34"/>
            <p:cNvCxnSpPr>
              <a:stCxn id="418" idx="2"/>
              <a:endCxn id="417" idx="0"/>
            </p:cNvCxnSpPr>
            <p:nvPr/>
          </p:nvCxnSpPr>
          <p:spPr>
            <a:xfrm>
              <a:off x="5581486" y="2334824"/>
              <a:ext cx="148500" cy="7962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3" name="Google Shape;423;p34"/>
            <p:cNvCxnSpPr>
              <a:stCxn id="418" idx="3"/>
              <a:endCxn id="413" idx="4"/>
            </p:cNvCxnSpPr>
            <p:nvPr/>
          </p:nvCxnSpPr>
          <p:spPr>
            <a:xfrm>
              <a:off x="5912648" y="2003960"/>
              <a:ext cx="931200" cy="1252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4" name="Google Shape;424;p34"/>
            <p:cNvCxnSpPr>
              <a:stCxn id="419" idx="1"/>
              <a:endCxn id="413" idx="4"/>
            </p:cNvCxnSpPr>
            <p:nvPr/>
          </p:nvCxnSpPr>
          <p:spPr>
            <a:xfrm flipH="1">
              <a:off x="6843886" y="2630360"/>
              <a:ext cx="984600" cy="626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25" name="Google Shape;425;p34"/>
            <p:cNvSpPr/>
            <p:nvPr/>
          </p:nvSpPr>
          <p:spPr>
            <a:xfrm>
              <a:off x="3983411" y="2317763"/>
              <a:ext cx="93900" cy="9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4342689" y="2223703"/>
              <a:ext cx="93900" cy="9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4505651" y="2415412"/>
              <a:ext cx="93900" cy="9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4180268" y="2560056"/>
              <a:ext cx="93900" cy="9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3818225" y="2509439"/>
              <a:ext cx="93900" cy="9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0" name="Google Shape;430;p34"/>
            <p:cNvCxnSpPr>
              <a:stCxn id="429" idx="3"/>
              <a:endCxn id="425" idx="1"/>
            </p:cNvCxnSpPr>
            <p:nvPr/>
          </p:nvCxnSpPr>
          <p:spPr>
            <a:xfrm flipH="1" rot="10800000">
              <a:off x="3912125" y="2364689"/>
              <a:ext cx="71400" cy="191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" name="Google Shape;431;p34"/>
            <p:cNvCxnSpPr>
              <a:stCxn id="429" idx="3"/>
              <a:endCxn id="428" idx="1"/>
            </p:cNvCxnSpPr>
            <p:nvPr/>
          </p:nvCxnSpPr>
          <p:spPr>
            <a:xfrm>
              <a:off x="3912125" y="2556389"/>
              <a:ext cx="268200" cy="50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2" name="Google Shape;432;p34"/>
            <p:cNvCxnSpPr>
              <a:stCxn id="425" idx="2"/>
              <a:endCxn id="428" idx="1"/>
            </p:cNvCxnSpPr>
            <p:nvPr/>
          </p:nvCxnSpPr>
          <p:spPr>
            <a:xfrm>
              <a:off x="4030361" y="2411663"/>
              <a:ext cx="150000" cy="1953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3" name="Google Shape;433;p34"/>
            <p:cNvCxnSpPr>
              <a:endCxn id="426" idx="1"/>
            </p:cNvCxnSpPr>
            <p:nvPr/>
          </p:nvCxnSpPr>
          <p:spPr>
            <a:xfrm flipH="1" rot="10800000">
              <a:off x="4077489" y="2270653"/>
              <a:ext cx="265200" cy="93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4" name="Google Shape;434;p34"/>
            <p:cNvCxnSpPr>
              <a:endCxn id="428" idx="3"/>
            </p:cNvCxnSpPr>
            <p:nvPr/>
          </p:nvCxnSpPr>
          <p:spPr>
            <a:xfrm flipH="1">
              <a:off x="4274168" y="2317806"/>
              <a:ext cx="115500" cy="2892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" name="Google Shape;435;p34"/>
            <p:cNvCxnSpPr>
              <a:stCxn id="426" idx="3"/>
              <a:endCxn id="427" idx="1"/>
            </p:cNvCxnSpPr>
            <p:nvPr/>
          </p:nvCxnSpPr>
          <p:spPr>
            <a:xfrm>
              <a:off x="4436589" y="2270653"/>
              <a:ext cx="69000" cy="191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" name="Google Shape;436;p34"/>
            <p:cNvCxnSpPr>
              <a:stCxn id="428" idx="3"/>
              <a:endCxn id="427" idx="1"/>
            </p:cNvCxnSpPr>
            <p:nvPr/>
          </p:nvCxnSpPr>
          <p:spPr>
            <a:xfrm flipH="1" rot="10800000">
              <a:off x="4274168" y="2462406"/>
              <a:ext cx="231600" cy="144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7" name="Google Shape;437;p34"/>
            <p:cNvSpPr/>
            <p:nvPr/>
          </p:nvSpPr>
          <p:spPr>
            <a:xfrm rot="10800000">
              <a:off x="6943820" y="1610696"/>
              <a:ext cx="90600" cy="90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 rot="10800000">
              <a:off x="6597812" y="1701278"/>
              <a:ext cx="90600" cy="90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 rot="10800000">
              <a:off x="6440870" y="1516659"/>
              <a:ext cx="90600" cy="90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 rot="10800000">
              <a:off x="6754234" y="1377363"/>
              <a:ext cx="90600" cy="90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 rot="10800000">
              <a:off x="7102904" y="1426108"/>
              <a:ext cx="90600" cy="90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2" name="Google Shape;442;p34"/>
            <p:cNvCxnSpPr>
              <a:stCxn id="441" idx="3"/>
              <a:endCxn id="437" idx="1"/>
            </p:cNvCxnSpPr>
            <p:nvPr/>
          </p:nvCxnSpPr>
          <p:spPr>
            <a:xfrm flipH="1">
              <a:off x="7034504" y="1471408"/>
              <a:ext cx="68400" cy="184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3" name="Google Shape;443;p34"/>
            <p:cNvCxnSpPr>
              <a:stCxn id="441" idx="3"/>
              <a:endCxn id="440" idx="1"/>
            </p:cNvCxnSpPr>
            <p:nvPr/>
          </p:nvCxnSpPr>
          <p:spPr>
            <a:xfrm rot="10800000">
              <a:off x="6844904" y="1422808"/>
              <a:ext cx="258000" cy="48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4" name="Google Shape;444;p34"/>
            <p:cNvCxnSpPr>
              <a:stCxn id="437" idx="2"/>
              <a:endCxn id="440" idx="1"/>
            </p:cNvCxnSpPr>
            <p:nvPr/>
          </p:nvCxnSpPr>
          <p:spPr>
            <a:xfrm rot="10800000">
              <a:off x="6844820" y="1422596"/>
              <a:ext cx="144300" cy="188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5" name="Google Shape;445;p34"/>
            <p:cNvCxnSpPr>
              <a:endCxn id="438" idx="1"/>
            </p:cNvCxnSpPr>
            <p:nvPr/>
          </p:nvCxnSpPr>
          <p:spPr>
            <a:xfrm flipH="1">
              <a:off x="6688412" y="1655978"/>
              <a:ext cx="255300" cy="90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6" name="Google Shape;446;p34"/>
            <p:cNvCxnSpPr/>
            <p:nvPr/>
          </p:nvCxnSpPr>
          <p:spPr>
            <a:xfrm flipH="1" rot="10800000">
              <a:off x="6642934" y="1422663"/>
              <a:ext cx="111300" cy="278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7" name="Google Shape;447;p34"/>
            <p:cNvCxnSpPr>
              <a:stCxn id="438" idx="3"/>
              <a:endCxn id="439" idx="1"/>
            </p:cNvCxnSpPr>
            <p:nvPr/>
          </p:nvCxnSpPr>
          <p:spPr>
            <a:xfrm rot="10800000">
              <a:off x="6531512" y="1562078"/>
              <a:ext cx="66300" cy="184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8" name="Google Shape;448;p34"/>
            <p:cNvCxnSpPr>
              <a:stCxn id="440" idx="3"/>
              <a:endCxn id="439" idx="1"/>
            </p:cNvCxnSpPr>
            <p:nvPr/>
          </p:nvCxnSpPr>
          <p:spPr>
            <a:xfrm flipH="1">
              <a:off x="6531334" y="1422663"/>
              <a:ext cx="222900" cy="139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Outside RC</a:t>
            </a:r>
            <a:endParaRPr/>
          </a:p>
        </p:txBody>
      </p:sp>
      <p:sp>
        <p:nvSpPr>
          <p:cNvPr id="455" name="Google Shape;455;p35"/>
          <p:cNvSpPr txBox="1"/>
          <p:nvPr>
            <p:ph idx="1" type="body"/>
          </p:nvPr>
        </p:nvSpPr>
        <p:spPr>
          <a:xfrm>
            <a:off x="838200" y="1825625"/>
            <a:ext cx="58821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Globus (</a:t>
            </a:r>
            <a:r>
              <a:rPr lang="en-US"/>
              <a:t>recommended</a:t>
            </a:r>
            <a:r>
              <a:rPr lang="en-US"/>
              <a:t>):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GUI Web Application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Automates large transfers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Resumes failed </a:t>
            </a:r>
            <a:r>
              <a:rPr lang="en-US"/>
              <a:t>transfers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Distributes large transfers </a:t>
            </a:r>
            <a:r>
              <a:rPr lang="en-US"/>
              <a:t>across</a:t>
            </a:r>
            <a:r>
              <a:rPr lang="en-US"/>
              <a:t> DTNs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Endpoints that can shared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Data Transfer Nodes (DTN)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Internal CU network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Command line tools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scp, sftp, rsync, rclone</a:t>
            </a:r>
            <a:endParaRPr/>
          </a:p>
        </p:txBody>
      </p:sp>
      <p:sp>
        <p:nvSpPr>
          <p:cNvPr id="456" name="Google Shape;456;p35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57" name="Google Shape;457;p35"/>
          <p:cNvGrpSpPr/>
          <p:nvPr/>
        </p:nvGrpSpPr>
        <p:grpSpPr>
          <a:xfrm>
            <a:off x="6878150" y="1492172"/>
            <a:ext cx="4003200" cy="4259690"/>
            <a:chOff x="4792200" y="360672"/>
            <a:chExt cx="4003200" cy="4259690"/>
          </a:xfrm>
        </p:grpSpPr>
        <p:sp>
          <p:nvSpPr>
            <p:cNvPr id="458" name="Google Shape;458;p35"/>
            <p:cNvSpPr/>
            <p:nvPr/>
          </p:nvSpPr>
          <p:spPr>
            <a:xfrm>
              <a:off x="4792200" y="1357075"/>
              <a:ext cx="4003200" cy="2242500"/>
            </a:xfrm>
            <a:prstGeom prst="flowChartAlternateProcess">
              <a:avLst/>
            </a:prstGeom>
            <a:solidFill>
              <a:srgbClr val="FFFFFF"/>
            </a:solidFill>
            <a:ln cap="flat" cmpd="sng" w="19050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5340812" y="2171206"/>
              <a:ext cx="111600" cy="111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5767627" y="2059462"/>
              <a:ext cx="111600" cy="111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5961222" y="2287214"/>
              <a:ext cx="111600" cy="111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5574675" y="2459054"/>
              <a:ext cx="111600" cy="111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5144575" y="2398920"/>
              <a:ext cx="111600" cy="1116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4" name="Google Shape;464;p35"/>
            <p:cNvCxnSpPr>
              <a:stCxn id="463" idx="3"/>
              <a:endCxn id="459" idx="1"/>
            </p:cNvCxnSpPr>
            <p:nvPr/>
          </p:nvCxnSpPr>
          <p:spPr>
            <a:xfrm flipH="1" rot="10800000">
              <a:off x="5256175" y="2227020"/>
              <a:ext cx="84600" cy="227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35"/>
            <p:cNvCxnSpPr>
              <a:stCxn id="463" idx="3"/>
              <a:endCxn id="462" idx="1"/>
            </p:cNvCxnSpPr>
            <p:nvPr/>
          </p:nvCxnSpPr>
          <p:spPr>
            <a:xfrm>
              <a:off x="5256175" y="2454720"/>
              <a:ext cx="318600" cy="60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35"/>
            <p:cNvCxnSpPr>
              <a:stCxn id="459" idx="2"/>
              <a:endCxn id="462" idx="1"/>
            </p:cNvCxnSpPr>
            <p:nvPr/>
          </p:nvCxnSpPr>
          <p:spPr>
            <a:xfrm>
              <a:off x="5396612" y="2282806"/>
              <a:ext cx="178200" cy="231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35"/>
            <p:cNvCxnSpPr>
              <a:endCxn id="460" idx="1"/>
            </p:cNvCxnSpPr>
            <p:nvPr/>
          </p:nvCxnSpPr>
          <p:spPr>
            <a:xfrm flipH="1" rot="10800000">
              <a:off x="5452327" y="2115262"/>
              <a:ext cx="315300" cy="111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35"/>
            <p:cNvCxnSpPr>
              <a:endCxn id="462" idx="3"/>
            </p:cNvCxnSpPr>
            <p:nvPr/>
          </p:nvCxnSpPr>
          <p:spPr>
            <a:xfrm flipH="1">
              <a:off x="5686275" y="2171354"/>
              <a:ext cx="137100" cy="343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9" name="Google Shape;469;p35"/>
            <p:cNvCxnSpPr>
              <a:stCxn id="460" idx="3"/>
              <a:endCxn id="461" idx="1"/>
            </p:cNvCxnSpPr>
            <p:nvPr/>
          </p:nvCxnSpPr>
          <p:spPr>
            <a:xfrm>
              <a:off x="5879227" y="2115262"/>
              <a:ext cx="81900" cy="2277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35"/>
            <p:cNvCxnSpPr>
              <a:stCxn id="462" idx="3"/>
              <a:endCxn id="461" idx="1"/>
            </p:cNvCxnSpPr>
            <p:nvPr/>
          </p:nvCxnSpPr>
          <p:spPr>
            <a:xfrm flipH="1" rot="10800000">
              <a:off x="5686275" y="2342954"/>
              <a:ext cx="274800" cy="171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1" name="Google Shape;471;p35"/>
            <p:cNvSpPr/>
            <p:nvPr/>
          </p:nvSpPr>
          <p:spPr>
            <a:xfrm rot="-5400000">
              <a:off x="6460730" y="2775656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 rot="-5400000">
              <a:off x="6771644" y="2886133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 rot="-5400000">
              <a:off x="6568176" y="3032582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 rot="10800000">
              <a:off x="8050618" y="2440953"/>
              <a:ext cx="146700" cy="1467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 rot="10800000">
              <a:off x="7490651" y="2587558"/>
              <a:ext cx="146700" cy="1467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 rot="10800000">
              <a:off x="7236660" y="2288754"/>
              <a:ext cx="146700" cy="1467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 rot="10800000">
              <a:off x="7743798" y="2063307"/>
              <a:ext cx="146700" cy="1467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 rot="10800000">
              <a:off x="8308075" y="2142200"/>
              <a:ext cx="146700" cy="1467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9" name="Google Shape;479;p35"/>
            <p:cNvCxnSpPr>
              <a:stCxn id="478" idx="3"/>
              <a:endCxn id="474" idx="1"/>
            </p:cNvCxnSpPr>
            <p:nvPr/>
          </p:nvCxnSpPr>
          <p:spPr>
            <a:xfrm flipH="1">
              <a:off x="8197375" y="2215550"/>
              <a:ext cx="110700" cy="298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Google Shape;480;p35"/>
            <p:cNvCxnSpPr>
              <a:stCxn id="478" idx="3"/>
              <a:endCxn id="477" idx="1"/>
            </p:cNvCxnSpPr>
            <p:nvPr/>
          </p:nvCxnSpPr>
          <p:spPr>
            <a:xfrm rot="10800000">
              <a:off x="7890475" y="2136650"/>
              <a:ext cx="417600" cy="78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" name="Google Shape;481;p35"/>
            <p:cNvCxnSpPr>
              <a:stCxn id="474" idx="2"/>
              <a:endCxn id="477" idx="1"/>
            </p:cNvCxnSpPr>
            <p:nvPr/>
          </p:nvCxnSpPr>
          <p:spPr>
            <a:xfrm rot="10800000">
              <a:off x="7890568" y="2136753"/>
              <a:ext cx="233400" cy="304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35"/>
            <p:cNvCxnSpPr>
              <a:endCxn id="475" idx="1"/>
            </p:cNvCxnSpPr>
            <p:nvPr/>
          </p:nvCxnSpPr>
          <p:spPr>
            <a:xfrm flipH="1">
              <a:off x="7637351" y="2514208"/>
              <a:ext cx="413400" cy="146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35"/>
            <p:cNvCxnSpPr>
              <a:endCxn id="477" idx="3"/>
            </p:cNvCxnSpPr>
            <p:nvPr/>
          </p:nvCxnSpPr>
          <p:spPr>
            <a:xfrm flipH="1" rot="10800000">
              <a:off x="7564098" y="2136657"/>
              <a:ext cx="179700" cy="450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35"/>
            <p:cNvCxnSpPr>
              <a:stCxn id="475" idx="3"/>
              <a:endCxn id="476" idx="1"/>
            </p:cNvCxnSpPr>
            <p:nvPr/>
          </p:nvCxnSpPr>
          <p:spPr>
            <a:xfrm rot="10800000">
              <a:off x="7383251" y="2362108"/>
              <a:ext cx="107400" cy="298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35"/>
            <p:cNvCxnSpPr>
              <a:stCxn id="477" idx="3"/>
              <a:endCxn id="476" idx="1"/>
            </p:cNvCxnSpPr>
            <p:nvPr/>
          </p:nvCxnSpPr>
          <p:spPr>
            <a:xfrm flipH="1">
              <a:off x="7383498" y="2136657"/>
              <a:ext cx="360300" cy="225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6" name="Google Shape;486;p35"/>
            <p:cNvSpPr/>
            <p:nvPr/>
          </p:nvSpPr>
          <p:spPr>
            <a:xfrm rot="-5400000">
              <a:off x="6743253" y="1637634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5B9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 rot="-5400000">
              <a:off x="6560533" y="1769150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5B9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8" name="Google Shape;488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2798" y="360672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3798" y="3701797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3961" y="3958634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91" name="Google Shape;491;p35"/>
            <p:cNvCxnSpPr>
              <a:stCxn id="471" idx="0"/>
              <a:endCxn id="490" idx="0"/>
            </p:cNvCxnSpPr>
            <p:nvPr/>
          </p:nvCxnSpPr>
          <p:spPr>
            <a:xfrm flipH="1">
              <a:off x="5355263" y="2983210"/>
              <a:ext cx="1075800" cy="9753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2" name="Google Shape;492;p35"/>
            <p:cNvCxnSpPr>
              <a:stCxn id="488" idx="1"/>
              <a:endCxn id="486" idx="4"/>
            </p:cNvCxnSpPr>
            <p:nvPr/>
          </p:nvCxnSpPr>
          <p:spPr>
            <a:xfrm flipH="1">
              <a:off x="6903098" y="691535"/>
              <a:ext cx="419700" cy="972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3" name="Google Shape;493;p35"/>
            <p:cNvCxnSpPr>
              <a:stCxn id="472" idx="2"/>
              <a:endCxn id="489" idx="1"/>
            </p:cNvCxnSpPr>
            <p:nvPr/>
          </p:nvCxnSpPr>
          <p:spPr>
            <a:xfrm>
              <a:off x="7157087" y="3093688"/>
              <a:ext cx="586800" cy="939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4" name="Google Shape;494;p35"/>
            <p:cNvCxnSpPr>
              <a:stCxn id="489" idx="1"/>
              <a:endCxn id="472" idx="2"/>
            </p:cNvCxnSpPr>
            <p:nvPr/>
          </p:nvCxnSpPr>
          <p:spPr>
            <a:xfrm rot="10800000">
              <a:off x="7156998" y="3093660"/>
              <a:ext cx="586800" cy="939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Accessing Research Computing</a:t>
            </a:r>
            <a:endParaRPr/>
          </a:p>
        </p:txBody>
      </p:sp>
      <p:sp>
        <p:nvSpPr>
          <p:cNvPr id="501" name="Google Shape;501;p36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08" name="Google Shape;508;p37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Get an RC </a:t>
            </a:r>
            <a:r>
              <a:rPr lang="en-US"/>
              <a:t>account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Set up two-factor authentication with Duo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(Inform us of any specific needs)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Log in</a:t>
            </a:r>
            <a:endParaRPr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Create greatness! (responsibly)</a:t>
            </a:r>
            <a:endParaRPr/>
          </a:p>
        </p:txBody>
      </p:sp>
      <p:sp>
        <p:nvSpPr>
          <p:cNvPr id="509" name="Google Shape;509;p37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an RC Account</a:t>
            </a:r>
            <a:endParaRPr/>
          </a:p>
        </p:txBody>
      </p:sp>
      <p:sp>
        <p:nvSpPr>
          <p:cNvPr id="516" name="Google Shape;516;p38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8440" lvl="0" marL="228600" rtl="0" algn="l">
              <a:spcBef>
                <a:spcPts val="8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b="1" lang="en-US" sz="1800"/>
              <a:t>University of Colorado, Boulder users and affiliates:</a:t>
            </a:r>
            <a:endParaRPr b="1" sz="1800"/>
          </a:p>
          <a:p>
            <a:pPr indent="-228600" lvl="1" marL="685800" rtl="0" algn="l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Request an account through the RC Account request portal</a:t>
            </a:r>
            <a:endParaRPr sz="1800"/>
          </a:p>
          <a:p>
            <a:pPr indent="-236219" lvl="1" marL="685800" rtl="0" algn="l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1800"/>
              <a:t> </a:t>
            </a:r>
            <a:endParaRPr sz="1800"/>
          </a:p>
          <a:p>
            <a:pPr indent="-218440" lvl="0" marL="228600" rtl="0" algn="l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b="1" lang="en-US" sz="1800"/>
              <a:t>Colorado State University users:</a:t>
            </a:r>
            <a:endParaRPr b="1" sz="1800"/>
          </a:p>
          <a:p>
            <a:pPr indent="-236219" lvl="1" marL="685800" rtl="0" algn="l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Request an CSU eID if you don’t have one</a:t>
            </a:r>
            <a:endParaRPr sz="1800"/>
          </a:p>
          <a:p>
            <a:pPr indent="-236219" lvl="1" marL="685800" rtl="0" algn="l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Fill out account application form</a:t>
            </a:r>
            <a:endParaRPr sz="1800"/>
          </a:p>
          <a:p>
            <a:pPr indent="-236219" lvl="1" marL="685800" rtl="0" algn="l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Duo authentication</a:t>
            </a:r>
            <a:endParaRPr sz="1800"/>
          </a:p>
          <a:p>
            <a:pPr indent="-236219" lvl="1" marL="685800" rtl="0" algn="l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Then get an RC user account</a:t>
            </a:r>
            <a:endParaRPr sz="1800"/>
          </a:p>
          <a:p>
            <a:pPr indent="-236219" lvl="1" marL="685800" rtl="0" algn="l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https://www.acns.colostate.edu/hpc/summit-get-started/</a:t>
            </a:r>
            <a:endParaRPr sz="1800"/>
          </a:p>
          <a:p>
            <a:pPr indent="-218440" lvl="0" marL="228600" rtl="0" algn="l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b="1" lang="en-US" sz="1800"/>
              <a:t>RMACC Users:</a:t>
            </a:r>
            <a:endParaRPr b="1" sz="1800"/>
          </a:p>
          <a:p>
            <a:pPr indent="-236219" lvl="1" marL="685800" rtl="0" algn="l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Contact your local representative, if known. Email rc-help@colorado.edu</a:t>
            </a:r>
            <a:endParaRPr sz="1800"/>
          </a:p>
          <a:p>
            <a:pPr indent="-236219" lvl="1" marL="685800" rtl="0" algn="l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We’ll guide you through the process</a:t>
            </a:r>
            <a:endParaRPr sz="1800"/>
          </a:p>
        </p:txBody>
      </p:sp>
      <p:sp>
        <p:nvSpPr>
          <p:cNvPr id="517" name="Google Shape;517;p38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Getting an Account</a:t>
            </a:r>
            <a:endParaRPr/>
          </a:p>
        </p:txBody>
      </p:sp>
      <p:sp>
        <p:nvSpPr>
          <p:cNvPr id="524" name="Google Shape;524;p39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6700" lvl="1" marL="685800" rtl="0" algn="l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CU Boulder users and affiliates:</a:t>
            </a:r>
            <a:endParaRPr/>
          </a:p>
          <a:p>
            <a:pPr indent="-241300" lvl="1" marL="1143000" rtl="0" algn="l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Request an account through the RC Account request portal</a:t>
            </a:r>
            <a:endParaRPr sz="2000"/>
          </a:p>
          <a:p>
            <a:pPr indent="-248919" lvl="1" marL="1143000" rtl="0" algn="l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2000"/>
              <a:t> </a:t>
            </a:r>
            <a:endParaRPr sz="20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25" name="Google Shape;525;p39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32" name="Google Shape;532;p40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Access to:</a:t>
            </a:r>
            <a:endParaRPr/>
          </a:p>
          <a:p>
            <a:pPr indent="-3810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Alpine Cluster (also Summit)</a:t>
            </a:r>
            <a:endParaRPr sz="2400"/>
          </a:p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Core Storage</a:t>
            </a:r>
            <a:endParaRPr sz="2400"/>
          </a:p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PetaLibary Storage*</a:t>
            </a:r>
            <a:endParaRPr sz="2400"/>
          </a:p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Gateways (CU Affiliates)</a:t>
            </a:r>
            <a:endParaRPr sz="24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/>
              <a:t>*If purchased</a:t>
            </a:r>
            <a:endParaRPr sz="1400"/>
          </a:p>
        </p:txBody>
      </p:sp>
      <p:sp>
        <p:nvSpPr>
          <p:cNvPr id="533" name="Google Shape;533;p40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Factor Authentication (Duo)</a:t>
            </a:r>
            <a:endParaRPr/>
          </a:p>
        </p:txBody>
      </p:sp>
      <p:sp>
        <p:nvSpPr>
          <p:cNvPr id="540" name="Google Shape;540;p41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228600" rtl="0" algn="l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Provides an extra level of authentication</a:t>
            </a:r>
            <a:endParaRPr sz="2400"/>
          </a:p>
          <a:p>
            <a:pPr indent="-203200" lvl="1" marL="685800" rtl="0" algn="l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We are outside the firewall!</a:t>
            </a:r>
            <a:endParaRPr sz="2000"/>
          </a:p>
          <a:p>
            <a:pPr indent="-203200" lvl="1" marL="685800" rtl="0" algn="l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Valuable resources</a:t>
            </a:r>
            <a:endParaRPr sz="2000"/>
          </a:p>
          <a:p>
            <a:pPr indent="-203200" lvl="1" marL="685800" rtl="0" algn="l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Inviting, high-profile target</a:t>
            </a:r>
            <a:endParaRPr sz="2000"/>
          </a:p>
          <a:p>
            <a:pPr indent="-203200" lvl="1" marL="685800" rtl="0" algn="l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Lost time investigating/fixing</a:t>
            </a:r>
            <a:endParaRPr sz="2000"/>
          </a:p>
          <a:p>
            <a:pPr indent="0" lvl="0" marL="685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/>
              <a:t>Duo</a:t>
            </a:r>
            <a:endParaRPr/>
          </a:p>
          <a:p>
            <a:pPr indent="-241300" lvl="1" marL="685800" rtl="0" algn="l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You will receive a Duo invitation when your RC account is created.</a:t>
            </a:r>
            <a:endParaRPr sz="2000"/>
          </a:p>
        </p:txBody>
      </p:sp>
      <p:sp>
        <p:nvSpPr>
          <p:cNvPr id="541" name="Google Shape;541;p41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Account Check</a:t>
            </a:r>
            <a:endParaRPr/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Does anyone </a:t>
            </a:r>
            <a:r>
              <a:rPr b="1" i="1" lang="en-US"/>
              <a:t>not</a:t>
            </a:r>
            <a:r>
              <a:rPr lang="en-US"/>
              <a:t> have a </a:t>
            </a:r>
            <a:r>
              <a:rPr b="1" lang="en-US"/>
              <a:t>CU Research Computing account</a:t>
            </a:r>
            <a:r>
              <a:rPr lang="en-US"/>
              <a:t> who would like to use a temporary account*?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2400"/>
              <a:t>*only available during seminar</a:t>
            </a:r>
            <a:endParaRPr i="1" sz="2400"/>
          </a:p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Duo Authentication</a:t>
            </a:r>
            <a:endParaRPr/>
          </a:p>
        </p:txBody>
      </p:sp>
      <p:sp>
        <p:nvSpPr>
          <p:cNvPr id="548" name="Google Shape;548;p42"/>
          <p:cNvSpPr txBox="1"/>
          <p:nvPr>
            <p:ph idx="1" type="body"/>
          </p:nvPr>
        </p:nvSpPr>
        <p:spPr>
          <a:xfrm>
            <a:off x="838200" y="1825625"/>
            <a:ext cx="67479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b="1" lang="en-US" sz="2000"/>
              <a:t>Duo smartphone app (</a:t>
            </a:r>
            <a:r>
              <a:rPr b="1" lang="en-US" sz="2000"/>
              <a:t>recommended</a:t>
            </a:r>
            <a:r>
              <a:rPr b="1" lang="en-US" sz="2000"/>
              <a:t>)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/>
              <a:t>Phone Call/Text is an alternatives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/>
              <a:t>Physical code generator “token” available for $20</a:t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2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50" name="Google Shape;550;p42"/>
          <p:cNvGrpSpPr/>
          <p:nvPr/>
        </p:nvGrpSpPr>
        <p:grpSpPr>
          <a:xfrm>
            <a:off x="8079162" y="702657"/>
            <a:ext cx="2507828" cy="4994141"/>
            <a:chOff x="6781451" y="510800"/>
            <a:chExt cx="1718750" cy="3725025"/>
          </a:xfrm>
        </p:grpSpPr>
        <p:pic>
          <p:nvPicPr>
            <p:cNvPr id="551" name="Google Shape;551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1451" y="510800"/>
              <a:ext cx="1718750" cy="3725025"/>
            </a:xfrm>
            <a:prstGeom prst="rect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52" name="Google Shape;552;p42"/>
            <p:cNvSpPr/>
            <p:nvPr/>
          </p:nvSpPr>
          <p:spPr>
            <a:xfrm>
              <a:off x="7492275" y="1849775"/>
              <a:ext cx="294900" cy="82500"/>
            </a:xfrm>
            <a:prstGeom prst="rect">
              <a:avLst/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2"/>
            <p:cNvSpPr/>
            <p:nvPr/>
          </p:nvSpPr>
          <p:spPr>
            <a:xfrm>
              <a:off x="7400000" y="2085575"/>
              <a:ext cx="474900" cy="82500"/>
            </a:xfrm>
            <a:prstGeom prst="rect">
              <a:avLst/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Linux comfort level check</a:t>
            </a:r>
            <a:endParaRPr/>
          </a:p>
        </p:txBody>
      </p:sp>
      <p:sp>
        <p:nvSpPr>
          <p:cNvPr id="560" name="Google Shape;560;p43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1778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On a scale from (1-10) </a:t>
            </a:r>
            <a:r>
              <a:rPr b="1" lang="en-US" sz="2400"/>
              <a:t>how familiar/comfortable are you with Linux</a:t>
            </a:r>
            <a:r>
              <a:rPr lang="en-US" sz="2400"/>
              <a:t>?</a:t>
            </a:r>
            <a:endParaRPr sz="2400"/>
          </a:p>
          <a:p>
            <a:pPr indent="-215900" lvl="1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The command line</a:t>
            </a:r>
            <a:endParaRPr/>
          </a:p>
          <a:p>
            <a:pPr indent="-215900" lvl="1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Basic commands</a:t>
            </a:r>
            <a:endParaRPr/>
          </a:p>
          <a:p>
            <a:pPr indent="-215900" lvl="1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Linux filesystem</a:t>
            </a:r>
            <a:endParaRPr/>
          </a:p>
          <a:p>
            <a:pPr indent="-215900" lvl="1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Navigating the filesystem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3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</a:t>
            </a:r>
            <a:endParaRPr/>
          </a:p>
        </p:txBody>
      </p:sp>
      <p:sp>
        <p:nvSpPr>
          <p:cNvPr id="568" name="Google Shape;568;p44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177800" rtl="0" algn="l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Mac or Linux</a:t>
            </a:r>
            <a:endParaRPr sz="2400"/>
          </a:p>
          <a:p>
            <a:pPr indent="-177800" lvl="1" marL="520700" rtl="0" algn="l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Terminal application</a:t>
            </a:r>
            <a:endParaRPr sz="1800"/>
          </a:p>
          <a:p>
            <a:pPr indent="0" lvl="0" marL="5207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190500" lvl="0" marL="177800" rtl="0" algn="l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Windows</a:t>
            </a:r>
            <a:endParaRPr sz="2400"/>
          </a:p>
          <a:p>
            <a:pPr indent="-177800" lvl="1" marL="520700" rtl="0" algn="l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PuTTY (recommended)</a:t>
            </a:r>
            <a:endParaRPr sz="1800"/>
          </a:p>
          <a:p>
            <a:pPr indent="-177800" lvl="1" marL="520700" rtl="0" algn="l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Powershell</a:t>
            </a:r>
            <a:endParaRPr sz="1800"/>
          </a:p>
          <a:p>
            <a:pPr indent="0" lvl="0" marL="5207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190500" lvl="0" marL="177800" rtl="0" algn="l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Open OnDemand (</a:t>
            </a:r>
            <a:r>
              <a:rPr i="1" lang="en-US" sz="2400"/>
              <a:t>alternative for CU affiliates</a:t>
            </a:r>
            <a:r>
              <a:rPr lang="en-US" sz="2400"/>
              <a:t>)</a:t>
            </a:r>
            <a:endParaRPr sz="2400"/>
          </a:p>
          <a:p>
            <a:pPr indent="-177800" lvl="1" marL="520700" rtl="0" algn="l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For those less familiar with Linux (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ondemand.rc.colorado.edu/</a:t>
            </a:r>
            <a:r>
              <a:rPr lang="en-US" sz="1800"/>
              <a:t>)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4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0" name="Google Shape;57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844" y="1530025"/>
            <a:ext cx="4635662" cy="25582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via Terminal</a:t>
            </a:r>
            <a:endParaRPr/>
          </a:p>
        </p:txBody>
      </p:sp>
      <p:sp>
        <p:nvSpPr>
          <p:cNvPr id="577" name="Google Shape;577;p45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1778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To login to an RC login node:</a:t>
            </a:r>
            <a:endParaRPr sz="2400"/>
          </a:p>
          <a:p>
            <a:pPr indent="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ssh &lt;</a:t>
            </a:r>
            <a:r>
              <a:rPr lang="en-US" sz="270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username&gt;@login.rc.colorado.edu</a:t>
            </a:r>
            <a:endParaRPr sz="27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/>
            </a:br>
            <a:r>
              <a:rPr lang="en-US" sz="2400"/>
              <a:t>Supply your IdentiKey password and your Duo app will alert you to confirm the login</a:t>
            </a:r>
            <a:endParaRPr sz="2400"/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400"/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1767"/>
              <a:t>If you’re using a tutorial account (we provide password):</a:t>
            </a:r>
            <a:endParaRPr sz="1767"/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1967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2167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ssh &lt;tutorial_user</a:t>
            </a:r>
            <a:r>
              <a:rPr b="1" lang="en-US" sz="2167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&gt;@tlogin1.rc.colorado.edu</a:t>
            </a:r>
            <a:endParaRPr sz="2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78" name="Google Shape;578;p45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9" name="Google Shape;579;p45"/>
          <p:cNvCxnSpPr/>
          <p:nvPr/>
        </p:nvCxnSpPr>
        <p:spPr>
          <a:xfrm flipH="1" rot="10800000">
            <a:off x="803407" y="4801642"/>
            <a:ext cx="10585200" cy="93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86" name="Google Shape;586;p46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CURC Open OnDemand is a browser based, integrated, single access point for all of your HPC resources at CU Research Computing.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Visit</a:t>
            </a:r>
            <a:r>
              <a:rPr lang="en-US" sz="2400">
                <a:uFill>
                  <a:noFill/>
                </a:uFill>
                <a:hlinkClick r:id="rId3"/>
              </a:rPr>
              <a:t> 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https://ondemand.rc.colorado.edu</a:t>
            </a:r>
            <a:r>
              <a:rPr lang="en-US" sz="2400"/>
              <a:t>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CU Boulder </a:t>
            </a:r>
            <a:r>
              <a:rPr i="1" lang="en-US" sz="2400"/>
              <a:t>only</a:t>
            </a:r>
            <a:r>
              <a:rPr lang="en-US" sz="2400"/>
              <a:t> at the moment</a:t>
            </a:r>
            <a:endParaRPr sz="2400"/>
          </a:p>
        </p:txBody>
      </p:sp>
      <p:sp>
        <p:nvSpPr>
          <p:cNvPr id="587" name="Google Shape;587;p46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</a:t>
            </a:r>
            <a:endParaRPr/>
          </a:p>
        </p:txBody>
      </p:sp>
      <p:sp>
        <p:nvSpPr>
          <p:cNvPr id="594" name="Google Shape;594;p47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/>
              <a:t>It’s important to note that you are </a:t>
            </a:r>
            <a:r>
              <a:rPr b="1" i="1" lang="en-US"/>
              <a:t>NOT</a:t>
            </a:r>
            <a:r>
              <a:rPr lang="en-US"/>
              <a:t> logging into any specific resource, Summit, etc.</a:t>
            </a:r>
            <a:endParaRPr/>
          </a:p>
          <a:p>
            <a:pPr indent="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/>
              <a:t>When you log in, you land on our </a:t>
            </a:r>
            <a:r>
              <a:rPr b="1" i="1" lang="en-US"/>
              <a:t>login nodes</a:t>
            </a:r>
            <a:endParaRPr b="1" i="1"/>
          </a:p>
          <a:p>
            <a:pPr indent="0" lvl="0" marL="1778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/>
              <a:t>From </a:t>
            </a:r>
            <a:r>
              <a:rPr b="1" i="1" lang="en-US"/>
              <a:t>there</a:t>
            </a:r>
            <a:r>
              <a:rPr lang="en-US"/>
              <a:t>, you can access our other resources:</a:t>
            </a:r>
            <a:endParaRPr/>
          </a:p>
          <a:p>
            <a:pPr indent="-177800" lvl="1" marL="520700" rtl="0" algn="l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Alpine</a:t>
            </a:r>
            <a:endParaRPr/>
          </a:p>
          <a:p>
            <a:pPr indent="-177800" lvl="1" marL="520700" rtl="0" algn="l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Summit</a:t>
            </a:r>
            <a:endParaRPr/>
          </a:p>
          <a:p>
            <a:pPr indent="-177800" lvl="1" marL="520700" rtl="0" algn="l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Blanca</a:t>
            </a:r>
            <a:endParaRPr/>
          </a:p>
        </p:txBody>
      </p:sp>
      <p:sp>
        <p:nvSpPr>
          <p:cNvPr id="595" name="Google Shape;595;p47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Navigating Research Computing</a:t>
            </a:r>
            <a:endParaRPr/>
          </a:p>
        </p:txBody>
      </p:sp>
      <p:sp>
        <p:nvSpPr>
          <p:cNvPr id="602" name="Google Shape;602;p48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9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09" name="Google Shape;609;p49"/>
          <p:cNvGraphicFramePr/>
          <p:nvPr/>
        </p:nvGraphicFramePr>
        <p:xfrm>
          <a:off x="2445925" y="9905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{4D7ED0E0-FF5E-4C54-9F1B-9ADA810BD7FD}</a:tableStyleId>
              </a:tblPr>
              <a:tblGrid>
                <a:gridCol w="3875750"/>
                <a:gridCol w="3875750"/>
              </a:tblGrid>
              <a:tr h="44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b="1"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b="1"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01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the entire file system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610" name="Google Shape;610;p49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11" name="Google Shape;611;p49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9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9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9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9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6" name="Google Shape;616;p49"/>
            <p:cNvCxnSpPr>
              <a:stCxn id="615" idx="3"/>
              <a:endCxn id="611" idx="1"/>
            </p:cNvCxnSpPr>
            <p:nvPr/>
          </p:nvCxnSpPr>
          <p:spPr>
            <a:xfrm flipH="1" rot="10800000">
              <a:off x="1369925" y="3505100"/>
              <a:ext cx="500100" cy="530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49"/>
            <p:cNvCxnSpPr>
              <a:endCxn id="614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49"/>
            <p:cNvCxnSpPr>
              <a:stCxn id="611" idx="2"/>
              <a:endCxn id="614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9" name="Google Shape;619;p49"/>
            <p:cNvCxnSpPr>
              <a:endCxn id="612" idx="1"/>
            </p:cNvCxnSpPr>
            <p:nvPr/>
          </p:nvCxnSpPr>
          <p:spPr>
            <a:xfrm flipH="1" rot="10800000">
              <a:off x="2144025" y="3231075"/>
              <a:ext cx="772200" cy="273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49"/>
            <p:cNvCxnSpPr>
              <a:endCxn id="614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49"/>
            <p:cNvCxnSpPr>
              <a:stCxn id="612" idx="3"/>
              <a:endCxn id="613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49"/>
            <p:cNvCxnSpPr>
              <a:stCxn id="614" idx="3"/>
              <a:endCxn id="613" idx="1"/>
            </p:cNvCxnSpPr>
            <p:nvPr/>
          </p:nvCxnSpPr>
          <p:spPr>
            <a:xfrm flipH="1" rot="10800000">
              <a:off x="2717175" y="3761725"/>
              <a:ext cx="987300" cy="448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3" name="Google Shape;623;p49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24" name="Google Shape;624;p49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25" name="Google Shape;625;p49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26" name="Google Shape;626;p49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27" name="Google Shape;627;p49"/>
            <p:cNvCxnSpPr>
              <a:stCxn id="624" idx="0"/>
              <a:endCxn id="623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fmla="val 49992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8" name="Google Shape;628;p49"/>
            <p:cNvCxnSpPr>
              <a:stCxn id="629" idx="0"/>
              <a:endCxn id="623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fmla="val 49992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49"/>
            <p:cNvCxnSpPr>
              <a:stCxn id="631" idx="0"/>
              <a:endCxn id="623" idx="2"/>
            </p:cNvCxnSpPr>
            <p:nvPr/>
          </p:nvCxnSpPr>
          <p:spPr>
            <a:xfrm flipH="1" rot="5400000">
              <a:off x="6700375" y="3399525"/>
              <a:ext cx="163800" cy="47100"/>
            </a:xfrm>
            <a:prstGeom prst="bentConnector3">
              <a:avLst>
                <a:gd fmla="val 49992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" name="Google Shape;632;p49"/>
            <p:cNvCxnSpPr>
              <a:stCxn id="633" idx="0"/>
              <a:endCxn id="623" idx="2"/>
            </p:cNvCxnSpPr>
            <p:nvPr/>
          </p:nvCxnSpPr>
          <p:spPr>
            <a:xfrm flipH="1" rot="5400000">
              <a:off x="7041675" y="3058425"/>
              <a:ext cx="163800" cy="729300"/>
            </a:xfrm>
            <a:prstGeom prst="bentConnector3">
              <a:avLst>
                <a:gd fmla="val 49992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4" name="Google Shape;634;p49"/>
            <p:cNvCxnSpPr>
              <a:stCxn id="625" idx="0"/>
              <a:endCxn id="624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fmla="val 49965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5" name="Google Shape;635;p49"/>
            <p:cNvCxnSpPr>
              <a:stCxn id="626" idx="0"/>
              <a:endCxn id="624" idx="2"/>
            </p:cNvCxnSpPr>
            <p:nvPr/>
          </p:nvCxnSpPr>
          <p:spPr>
            <a:xfrm flipH="1" rot="5400000">
              <a:off x="5846976" y="3673750"/>
              <a:ext cx="179400" cy="389400"/>
            </a:xfrm>
            <a:prstGeom prst="bentConnector3">
              <a:avLst>
                <a:gd fmla="val 49965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9" name="Google Shape;629;p49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31" name="Google Shape;631;p49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33" name="Google Shape;633;p49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0"/>
          <p:cNvSpPr/>
          <p:nvPr/>
        </p:nvSpPr>
        <p:spPr>
          <a:xfrm flipH="1" rot="5400000">
            <a:off x="8466500" y="2730200"/>
            <a:ext cx="2205000" cy="3945000"/>
          </a:xfrm>
          <a:prstGeom prst="wedgeRoundRectCallout">
            <a:avLst>
              <a:gd fmla="val -9111" name="adj1"/>
              <a:gd fmla="val 69246" name="adj2"/>
              <a:gd fmla="val 0" name="adj3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0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43" name="Google Shape;643;p50"/>
          <p:cNvGraphicFramePr/>
          <p:nvPr/>
        </p:nvGraphicFramePr>
        <p:xfrm>
          <a:off x="2445925" y="9905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{4D7ED0E0-FF5E-4C54-9F1B-9ADA810BD7FD}</a:tableStyleId>
              </a:tblPr>
              <a:tblGrid>
                <a:gridCol w="3875750"/>
                <a:gridCol w="3875750"/>
              </a:tblGrid>
              <a:tr h="44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b="1"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b="1"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01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the entire file system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644" name="Google Shape;644;p50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45" name="Google Shape;645;p50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0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0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0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0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50" name="Google Shape;650;p50"/>
            <p:cNvCxnSpPr>
              <a:stCxn id="649" idx="3"/>
              <a:endCxn id="645" idx="1"/>
            </p:cNvCxnSpPr>
            <p:nvPr/>
          </p:nvCxnSpPr>
          <p:spPr>
            <a:xfrm flipH="1" rot="10800000">
              <a:off x="1369925" y="3505100"/>
              <a:ext cx="500100" cy="530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1" name="Google Shape;651;p50"/>
            <p:cNvCxnSpPr>
              <a:endCxn id="648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2" name="Google Shape;652;p50"/>
            <p:cNvCxnSpPr>
              <a:stCxn id="645" idx="2"/>
              <a:endCxn id="648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3" name="Google Shape;653;p50"/>
            <p:cNvCxnSpPr>
              <a:endCxn id="646" idx="1"/>
            </p:cNvCxnSpPr>
            <p:nvPr/>
          </p:nvCxnSpPr>
          <p:spPr>
            <a:xfrm flipH="1" rot="10800000">
              <a:off x="2144025" y="3231075"/>
              <a:ext cx="772200" cy="273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4" name="Google Shape;654;p50"/>
            <p:cNvCxnSpPr>
              <a:endCxn id="648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5" name="Google Shape;655;p50"/>
            <p:cNvCxnSpPr>
              <a:stCxn id="646" idx="3"/>
              <a:endCxn id="647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6" name="Google Shape;656;p50"/>
            <p:cNvCxnSpPr>
              <a:stCxn id="648" idx="3"/>
              <a:endCxn id="647" idx="1"/>
            </p:cNvCxnSpPr>
            <p:nvPr/>
          </p:nvCxnSpPr>
          <p:spPr>
            <a:xfrm flipH="1" rot="10800000">
              <a:off x="2717175" y="3761725"/>
              <a:ext cx="987300" cy="448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7" name="Google Shape;657;p50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58" name="Google Shape;658;p50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59" name="Google Shape;659;p50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60" name="Google Shape;660;p50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61" name="Google Shape;661;p50"/>
            <p:cNvCxnSpPr>
              <a:stCxn id="658" idx="0"/>
              <a:endCxn id="657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fmla="val 49992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" name="Google Shape;662;p50"/>
            <p:cNvCxnSpPr>
              <a:stCxn id="663" idx="0"/>
              <a:endCxn id="657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fmla="val 49992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" name="Google Shape;664;p50"/>
            <p:cNvCxnSpPr>
              <a:stCxn id="665" idx="0"/>
              <a:endCxn id="657" idx="2"/>
            </p:cNvCxnSpPr>
            <p:nvPr/>
          </p:nvCxnSpPr>
          <p:spPr>
            <a:xfrm flipH="1" rot="5400000">
              <a:off x="6700375" y="3399525"/>
              <a:ext cx="163800" cy="47100"/>
            </a:xfrm>
            <a:prstGeom prst="bentConnector3">
              <a:avLst>
                <a:gd fmla="val 49992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" name="Google Shape;666;p50"/>
            <p:cNvCxnSpPr>
              <a:stCxn id="667" idx="0"/>
              <a:endCxn id="657" idx="2"/>
            </p:cNvCxnSpPr>
            <p:nvPr/>
          </p:nvCxnSpPr>
          <p:spPr>
            <a:xfrm flipH="1" rot="5400000">
              <a:off x="7041675" y="3058425"/>
              <a:ext cx="163800" cy="729300"/>
            </a:xfrm>
            <a:prstGeom prst="bentConnector3">
              <a:avLst>
                <a:gd fmla="val 49992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" name="Google Shape;668;p50"/>
            <p:cNvCxnSpPr>
              <a:stCxn id="659" idx="0"/>
              <a:endCxn id="658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fmla="val 49965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" name="Google Shape;669;p50"/>
            <p:cNvCxnSpPr>
              <a:stCxn id="660" idx="0"/>
              <a:endCxn id="658" idx="2"/>
            </p:cNvCxnSpPr>
            <p:nvPr/>
          </p:nvCxnSpPr>
          <p:spPr>
            <a:xfrm flipH="1" rot="5400000">
              <a:off x="5846976" y="3673750"/>
              <a:ext cx="179400" cy="389400"/>
            </a:xfrm>
            <a:prstGeom prst="bentConnector3">
              <a:avLst>
                <a:gd fmla="val 49965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3" name="Google Shape;663;p50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65" name="Google Shape;665;p50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67" name="Google Shape;667;p50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 Types</a:t>
            </a:r>
            <a:endParaRPr/>
          </a:p>
        </p:txBody>
      </p:sp>
      <p:sp>
        <p:nvSpPr>
          <p:cNvPr id="676" name="Google Shape;676;p51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77" name="Google Shape;677;p51"/>
          <p:cNvGraphicFramePr/>
          <p:nvPr/>
        </p:nvGraphicFramePr>
        <p:xfrm>
          <a:off x="991375" y="16908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{4D7ED0E0-FF5E-4C54-9F1B-9ADA810BD7FD}</a:tableStyleId>
              </a:tblPr>
              <a:tblGrid>
                <a:gridCol w="3168450"/>
                <a:gridCol w="4067325"/>
                <a:gridCol w="3126650"/>
              </a:tblGrid>
              <a:tr h="55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Login</a:t>
                      </a:r>
                      <a:endParaRPr b="1"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Compile</a:t>
                      </a:r>
                      <a:endParaRPr b="1"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Compute</a:t>
                      </a:r>
                      <a:endParaRPr b="1"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0250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 in to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editing code, job submission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 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compile code, install packages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Explore the Summit software environment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Edit code, submit jobs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scheduled jobs run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Intended for heavy computation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150">
                <a:tc>
                  <a:txBody>
                    <a:bodyPr/>
                    <a:lstStyle/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edit job script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Install python libs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Running Matlab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What is CU Research Computing (CURC)?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Understand Basic Resources (Alpine cluster)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Getting an account &amp; logging in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Navigate the RC system</a:t>
            </a:r>
            <a:endParaRPr>
              <a:highlight>
                <a:srgbClr val="F4CCCC"/>
              </a:highlight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Running a job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Help!</a:t>
            </a:r>
            <a:endParaRPr/>
          </a:p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note on </a:t>
            </a:r>
            <a:r>
              <a:rPr lang="en-US"/>
              <a:t>A</a:t>
            </a:r>
            <a:r>
              <a:rPr lang="en-US"/>
              <a:t>lpine Compile Nodes</a:t>
            </a:r>
            <a:endParaRPr/>
          </a:p>
        </p:txBody>
      </p:sp>
      <p:sp>
        <p:nvSpPr>
          <p:cNvPr id="684" name="Google Shape;684;p52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you have used Summit in the past, compile nodes work </a:t>
            </a:r>
            <a:r>
              <a:rPr i="1" lang="en-US"/>
              <a:t>slightly </a:t>
            </a:r>
            <a:r>
              <a:rPr lang="en-US"/>
              <a:t>differently: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1" marL="914400" rtl="0" algn="l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Instead of having dedicated hardware (2 nodes) which are oversubscribed for users to ssh into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1" marL="914400" rtl="0" algn="l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Alpine’s </a:t>
            </a:r>
            <a:r>
              <a:rPr b="1" lang="en-US" sz="27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/>
              <a:t> command starts an interactive job which users can compile in which provides the following benefits: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Users can request specific resources (i.e. more cores to compile with)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Limits dedicated hardware set aside 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Can’t accidentally run full workflows</a:t>
            </a:r>
            <a:endParaRPr/>
          </a:p>
          <a:p>
            <a:pPr indent="0" lvl="0" marL="1371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1" marL="914400" rtl="0" algn="l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Because of this you </a:t>
            </a:r>
            <a:r>
              <a:rPr i="1" lang="en-US"/>
              <a:t>may</a:t>
            </a:r>
            <a:r>
              <a:rPr lang="en-US"/>
              <a:t> wait longer for an acompile job</a:t>
            </a:r>
            <a:endParaRPr/>
          </a:p>
        </p:txBody>
      </p:sp>
      <p:sp>
        <p:nvSpPr>
          <p:cNvPr id="685" name="Google Shape;685;p52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Exploring Nodes</a:t>
            </a:r>
            <a:endParaRPr/>
          </a:p>
        </p:txBody>
      </p:sp>
      <p:sp>
        <p:nvSpPr>
          <p:cNvPr id="692" name="Google Shape;692;p53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1778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in, type:</a:t>
            </a:r>
            <a:endParaRPr sz="2400"/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b="1" lang="en-US" sz="27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 b="1" sz="270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log in to an Alpine compile (or head) node.</a:t>
            </a:r>
            <a:endParaRPr sz="2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Once on a compile node, type:</a:t>
            </a:r>
            <a:endParaRPr sz="2400"/>
          </a:p>
          <a:p>
            <a:pPr indent="342900" lvl="0" marL="5715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-US" sz="27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avail</a:t>
            </a:r>
            <a:endParaRPr b="1" sz="27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list currently available software</a:t>
            </a:r>
            <a:endParaRPr sz="3200"/>
          </a:p>
        </p:txBody>
      </p:sp>
      <p:sp>
        <p:nvSpPr>
          <p:cNvPr id="693" name="Google Shape;693;p53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Filesystem Structure</a:t>
            </a:r>
            <a:endParaRPr/>
          </a:p>
        </p:txBody>
      </p:sp>
      <p:sp>
        <p:nvSpPr>
          <p:cNvPr id="700" name="Google Shape;700;p54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701" name="Google Shape;701;p54"/>
          <p:cNvGraphicFramePr/>
          <p:nvPr/>
        </p:nvGraphicFramePr>
        <p:xfrm>
          <a:off x="859125" y="16908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{4D7ED0E0-FF5E-4C54-9F1B-9ADA810BD7FD}</a:tableStyleId>
              </a:tblPr>
              <a:tblGrid>
                <a:gridCol w="3237175"/>
                <a:gridCol w="4019350"/>
                <a:gridCol w="3259075"/>
              </a:tblGrid>
              <a:tr h="57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b="1"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b="1"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Scratch (10TB)</a:t>
                      </a:r>
                      <a:endParaRPr b="1"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2650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Scripts, Code, Small, important files/directories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Code/files/libraries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 you are installing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Output from running jobs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files/datasets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Cluster specific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long term storage</a:t>
                      </a:r>
                      <a:endParaRPr sz="120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775"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 .bashrc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Shared job scripts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Data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Exploring the Filesystem</a:t>
            </a:r>
            <a:endParaRPr/>
          </a:p>
        </p:txBody>
      </p:sp>
      <p:sp>
        <p:nvSpPr>
          <p:cNvPr id="708" name="Google Shape;708;p55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1778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 use the following commands to navigate to your different workspaces</a:t>
            </a:r>
            <a:endParaRPr sz="2400"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-US" sz="23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cd  /home/&lt;user&gt;</a:t>
            </a:r>
            <a:endParaRPr b="1" sz="230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-US" sz="23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/projects/&lt;user&gt;</a:t>
            </a:r>
            <a:endParaRPr b="1" sz="230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-US" sz="23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/scratch/alpine/&lt;user&gt;</a:t>
            </a:r>
            <a:endParaRPr b="1" sz="230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1" sz="230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709" name="Google Shape;709;p55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RC Resources</a:t>
            </a:r>
            <a:endParaRPr/>
          </a:p>
        </p:txBody>
      </p:sp>
      <p:sp>
        <p:nvSpPr>
          <p:cNvPr id="716" name="Google Shape;716;p56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We have:</a:t>
            </a:r>
            <a:endParaRPr sz="2400"/>
          </a:p>
          <a:p>
            <a:pPr indent="-190500" lvl="1" marL="5207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Logged in</a:t>
            </a:r>
            <a:endParaRPr sz="2000"/>
          </a:p>
          <a:p>
            <a:pPr indent="-190500" lvl="1" marL="5207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nodes</a:t>
            </a:r>
            <a:endParaRPr sz="2000"/>
          </a:p>
          <a:p>
            <a:pPr indent="-190500" lvl="1" marL="5207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filesystem</a:t>
            </a:r>
            <a:endParaRPr sz="2000"/>
          </a:p>
          <a:p>
            <a:pPr indent="0" lvl="0" marL="5207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How do we actually </a:t>
            </a:r>
            <a:r>
              <a:rPr i="1" lang="en-US" sz="2400"/>
              <a:t>use</a:t>
            </a:r>
            <a:r>
              <a:rPr lang="en-US" sz="2400"/>
              <a:t> the computing resources?</a:t>
            </a:r>
            <a:endParaRPr sz="2400"/>
          </a:p>
        </p:txBody>
      </p:sp>
      <p:sp>
        <p:nvSpPr>
          <p:cNvPr id="717" name="Google Shape;717;p56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a Job</a:t>
            </a:r>
            <a:endParaRPr/>
          </a:p>
        </p:txBody>
      </p:sp>
      <p:sp>
        <p:nvSpPr>
          <p:cNvPr id="724" name="Google Shape;724;p57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Jobs</a:t>
            </a:r>
            <a:endParaRPr/>
          </a:p>
        </p:txBody>
      </p:sp>
      <p:sp>
        <p:nvSpPr>
          <p:cNvPr id="731" name="Google Shape;731;p58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What is a “</a:t>
            </a:r>
            <a:r>
              <a:rPr b="1" i="1" lang="en-US" sz="2400"/>
              <a:t>job</a:t>
            </a:r>
            <a:r>
              <a:rPr lang="en-US" sz="2400"/>
              <a:t>”?</a:t>
            </a:r>
            <a:endParaRPr sz="2400"/>
          </a:p>
          <a:p>
            <a:pPr indent="-266700" lvl="2" marL="1143000" rtl="0" algn="l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Work for the cluster to perform on</a:t>
            </a:r>
            <a:endParaRPr sz="2200"/>
          </a:p>
          <a:p>
            <a:pPr indent="-266700" lvl="2" marL="1143000" rtl="0" algn="l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Has a unique ID</a:t>
            </a:r>
            <a:endParaRPr sz="2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b="1" lang="en-US" sz="2400"/>
              <a:t>Batch jobs</a:t>
            </a:r>
            <a:endParaRPr b="1" sz="2400"/>
          </a:p>
          <a:p>
            <a:pPr indent="-368300" lvl="1" marL="914400" rtl="0" algn="l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Submit job script which will be executed when resources are available</a:t>
            </a:r>
            <a:endParaRPr sz="2200"/>
          </a:p>
          <a:p>
            <a:pPr indent="-215900" lvl="2" marL="1143000" rtl="0" algn="l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Create script containing information about the job</a:t>
            </a:r>
            <a:endParaRPr sz="2200"/>
          </a:p>
          <a:p>
            <a:pPr indent="-215900" lvl="2" marL="1143000" rtl="0" algn="l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Submit the job file to a queue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b="1" lang="en-US" sz="2400"/>
              <a:t>Interactive jobs</a:t>
            </a:r>
            <a:endParaRPr b="1" sz="2400"/>
          </a:p>
          <a:p>
            <a:pPr indent="-368300" lvl="1" marL="914400" rtl="0" algn="l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Work interactively at the command line of a compute node</a:t>
            </a:r>
            <a:endParaRPr sz="2800"/>
          </a:p>
        </p:txBody>
      </p:sp>
      <p:sp>
        <p:nvSpPr>
          <p:cNvPr id="732" name="Google Shape;732;p58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Scheduling </a:t>
            </a:r>
            <a:endParaRPr/>
          </a:p>
        </p:txBody>
      </p:sp>
      <p:sp>
        <p:nvSpPr>
          <p:cNvPr id="739" name="Google Shape;739;p59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CURC Clusters are shared resources, jobs are: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Submitted to a queue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the required resources become available, the scheduler determines which set of nodes to use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Executes your job</a:t>
            </a:r>
            <a:endParaRPr/>
          </a:p>
        </p:txBody>
      </p:sp>
      <p:sp>
        <p:nvSpPr>
          <p:cNvPr id="740" name="Google Shape;740;p59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41" name="Google Shape;741;p59"/>
          <p:cNvGrpSpPr/>
          <p:nvPr/>
        </p:nvGrpSpPr>
        <p:grpSpPr>
          <a:xfrm>
            <a:off x="4528460" y="3483107"/>
            <a:ext cx="6825334" cy="2417242"/>
            <a:chOff x="823900" y="1572549"/>
            <a:chExt cx="7191375" cy="2971775"/>
          </a:xfrm>
        </p:grpSpPr>
        <p:pic>
          <p:nvPicPr>
            <p:cNvPr id="742" name="Google Shape;742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3900" y="2260348"/>
              <a:ext cx="1383025" cy="138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Google Shape;743;p59"/>
            <p:cNvSpPr/>
            <p:nvPr/>
          </p:nvSpPr>
          <p:spPr>
            <a:xfrm>
              <a:off x="3822075" y="2636712"/>
              <a:ext cx="13281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Management </a:t>
              </a:r>
              <a:endParaRPr sz="13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service</a:t>
              </a:r>
              <a:endParaRPr sz="1300"/>
            </a:p>
          </p:txBody>
        </p:sp>
        <p:sp>
          <p:nvSpPr>
            <p:cNvPr id="744" name="Google Shape;744;p59"/>
            <p:cNvSpPr/>
            <p:nvPr/>
          </p:nvSpPr>
          <p:spPr>
            <a:xfrm>
              <a:off x="6687175" y="3690937"/>
              <a:ext cx="13281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Storage</a:t>
              </a:r>
              <a:endParaRPr/>
            </a:p>
          </p:txBody>
        </p:sp>
        <p:sp>
          <p:nvSpPr>
            <p:cNvPr id="745" name="Google Shape;745;p59"/>
            <p:cNvSpPr/>
            <p:nvPr/>
          </p:nvSpPr>
          <p:spPr>
            <a:xfrm>
              <a:off x="6687175" y="1630062"/>
              <a:ext cx="1328100" cy="630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Computer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Hardware</a:t>
              </a:r>
              <a:endParaRPr/>
            </a:p>
          </p:txBody>
        </p:sp>
        <p:cxnSp>
          <p:nvCxnSpPr>
            <p:cNvPr id="746" name="Google Shape;746;p59"/>
            <p:cNvCxnSpPr/>
            <p:nvPr/>
          </p:nvCxnSpPr>
          <p:spPr>
            <a:xfrm>
              <a:off x="2268700" y="2825900"/>
              <a:ext cx="12000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47" name="Google Shape;747;p59"/>
            <p:cNvCxnSpPr/>
            <p:nvPr/>
          </p:nvCxnSpPr>
          <p:spPr>
            <a:xfrm rot="10800000">
              <a:off x="2276350" y="3208050"/>
              <a:ext cx="1184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48" name="Google Shape;748;p59"/>
            <p:cNvCxnSpPr/>
            <p:nvPr/>
          </p:nvCxnSpPr>
          <p:spPr>
            <a:xfrm flipH="1" rot="10800000">
              <a:off x="5394625" y="2054050"/>
              <a:ext cx="1070100" cy="5808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9" name="Google Shape;749;p59"/>
            <p:cNvCxnSpPr/>
            <p:nvPr/>
          </p:nvCxnSpPr>
          <p:spPr>
            <a:xfrm>
              <a:off x="5371700" y="3376175"/>
              <a:ext cx="1192200" cy="4815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0" name="Google Shape;750;p59"/>
            <p:cNvCxnSpPr/>
            <p:nvPr/>
          </p:nvCxnSpPr>
          <p:spPr>
            <a:xfrm>
              <a:off x="7305300" y="2436125"/>
              <a:ext cx="0" cy="1115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51" name="Google Shape;751;p59"/>
            <p:cNvSpPr txBox="1"/>
            <p:nvPr/>
          </p:nvSpPr>
          <p:spPr>
            <a:xfrm>
              <a:off x="2289550" y="2270425"/>
              <a:ext cx="1158300" cy="49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Submit Job</a:t>
              </a:r>
              <a:endParaRPr/>
            </a:p>
          </p:txBody>
        </p:sp>
        <p:sp>
          <p:nvSpPr>
            <p:cNvPr id="752" name="Google Shape;752;p59"/>
            <p:cNvSpPr txBox="1"/>
            <p:nvPr/>
          </p:nvSpPr>
          <p:spPr>
            <a:xfrm>
              <a:off x="2333650" y="3416825"/>
              <a:ext cx="11583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Get Results</a:t>
              </a:r>
              <a:endParaRPr sz="1300"/>
            </a:p>
          </p:txBody>
        </p:sp>
        <p:pic>
          <p:nvPicPr>
            <p:cNvPr id="753" name="Google Shape;753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41225" y="39486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1900" y="40628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8050" y="16336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3100" y="15725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763" name="Google Shape;763;p60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b="1" lang="en-US"/>
              <a:t>S</a:t>
            </a:r>
            <a:r>
              <a:rPr lang="en-US"/>
              <a:t>imple </a:t>
            </a:r>
            <a:r>
              <a:rPr b="1" lang="en-US"/>
              <a:t>L</a:t>
            </a:r>
            <a:r>
              <a:rPr lang="en-US"/>
              <a:t>inux </a:t>
            </a:r>
            <a:r>
              <a:rPr b="1" lang="en-US"/>
              <a:t>U</a:t>
            </a:r>
            <a:r>
              <a:rPr lang="en-US"/>
              <a:t>tility for </a:t>
            </a:r>
            <a:r>
              <a:rPr b="1" lang="en-US"/>
              <a:t>R</a:t>
            </a:r>
            <a:r>
              <a:rPr lang="en-US"/>
              <a:t>esource </a:t>
            </a:r>
            <a:r>
              <a:rPr b="1" lang="en-US"/>
              <a:t>M</a:t>
            </a:r>
            <a:r>
              <a:rPr lang="en-US"/>
              <a:t>anagement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marR="4445" rtl="0" algn="just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 sz="2200">
                <a:solidFill>
                  <a:srgbClr val="2F2B20"/>
                </a:solidFill>
              </a:rPr>
              <a:t>Through SLURM users can:</a:t>
            </a:r>
            <a:endParaRPr sz="2200">
              <a:solidFill>
                <a:srgbClr val="2F2B20"/>
              </a:solidFill>
            </a:endParaRPr>
          </a:p>
          <a:p>
            <a:pPr indent="-368300" lvl="1" marL="914400" marR="4445" rtl="0" algn="just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Schedule jobs on specific compute resources</a:t>
            </a:r>
            <a:endParaRPr sz="2200">
              <a:solidFill>
                <a:srgbClr val="2F2B20"/>
              </a:solidFill>
            </a:endParaRPr>
          </a:p>
          <a:p>
            <a:pPr indent="-368300" lvl="1" marL="914400" marR="4445" rtl="0" algn="just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Run jobs interactively or hands off</a:t>
            </a:r>
            <a:endParaRPr sz="2200">
              <a:solidFill>
                <a:srgbClr val="2F2B20"/>
              </a:solidFill>
            </a:endParaRPr>
          </a:p>
          <a:p>
            <a:pPr indent="-368300" lvl="1" marL="914400" marR="4445" rtl="0" algn="just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Query job statistics</a:t>
            </a:r>
            <a:endParaRPr sz="2200">
              <a:solidFill>
                <a:srgbClr val="2F2B20"/>
              </a:solidFill>
            </a:endParaRPr>
          </a:p>
        </p:txBody>
      </p:sp>
      <p:sp>
        <p:nvSpPr>
          <p:cNvPr id="764" name="Google Shape;764;p60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Script: 3 main parts</a:t>
            </a:r>
            <a:endParaRPr/>
          </a:p>
        </p:txBody>
      </p:sp>
      <p:sp>
        <p:nvSpPr>
          <p:cNvPr id="771" name="Google Shape;771;p61"/>
          <p:cNvSpPr txBox="1"/>
          <p:nvPr>
            <p:ph idx="1" type="body"/>
          </p:nvPr>
        </p:nvSpPr>
        <p:spPr>
          <a:xfrm>
            <a:off x="838200" y="1825625"/>
            <a:ext cx="66003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Directives</a:t>
            </a:r>
            <a:endParaRPr sz="2100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Specify resource requirements</a:t>
            </a:r>
            <a:endParaRPr sz="1800"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Software</a:t>
            </a:r>
            <a:endParaRPr sz="2100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Because jobs run on a different node than from where you submitted…</a:t>
            </a:r>
            <a:endParaRPr sz="1800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…software that is needed must be loaded via the job script</a:t>
            </a:r>
            <a:endParaRPr sz="1800"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User scripting</a:t>
            </a:r>
            <a:endParaRPr sz="2100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the actual user scripting that will execute when the job runs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1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3" name="Google Shape;773;p61"/>
          <p:cNvSpPr txBox="1"/>
          <p:nvPr/>
        </p:nvSpPr>
        <p:spPr>
          <a:xfrm>
            <a:off x="7810775" y="2437700"/>
            <a:ext cx="3858600" cy="23397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Directives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#SBATCH --&lt;resource&gt;=&lt;amount&gt;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Software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User Scripting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hostname # example bash command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to take note of:</a:t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838200" y="1825625"/>
            <a:ext cx="52578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/>
          </a:p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Confusing, ambiguous, highly nuanced concepts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Our goal is to help you avoid common mistakes, pitfalls, and frustrations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250" y="1690825"/>
            <a:ext cx="2189200" cy="27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7062550" y="3969500"/>
            <a:ext cx="245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Ask Questions!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780" name="Google Shape;780;p62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277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29">
                <a:latin typeface="Courier New"/>
                <a:ea typeface="Courier New"/>
                <a:cs typeface="Courier New"/>
                <a:sym typeface="Courier New"/>
              </a:rPr>
              <a:t>#SBATCH &lt;options&gt;     sbatch &lt;options&gt;</a:t>
            </a:r>
            <a:endParaRPr sz="1629">
              <a:latin typeface="Arial"/>
              <a:ea typeface="Arial"/>
              <a:cs typeface="Arial"/>
              <a:sym typeface="Arial"/>
            </a:endParaRPr>
          </a:p>
          <a:p>
            <a:pPr indent="0" lvl="0" marL="114277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t/>
            </a:r>
            <a:endParaRPr sz="1629">
              <a:latin typeface="Arial"/>
              <a:ea typeface="Arial"/>
              <a:cs typeface="Arial"/>
              <a:sym typeface="Arial"/>
            </a:endParaRPr>
          </a:p>
          <a:p>
            <a:pPr indent="-233838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>
                <a:latin typeface="Arial"/>
                <a:ea typeface="Arial"/>
                <a:cs typeface="Arial"/>
                <a:sym typeface="Arial"/>
              </a:rPr>
              <a:t>Allocation:			</a:t>
            </a:r>
            <a:r>
              <a:rPr lang="en-US" sz="1677">
                <a:latin typeface="Courier"/>
                <a:ea typeface="Courier"/>
                <a:cs typeface="Courier"/>
                <a:sym typeface="Courier"/>
              </a:rPr>
              <a:t>--account=&lt;account_no&gt;</a:t>
            </a:r>
            <a:endParaRPr sz="1629">
              <a:latin typeface="Arial"/>
              <a:ea typeface="Arial"/>
              <a:cs typeface="Arial"/>
              <a:sym typeface="Arial"/>
            </a:endParaRPr>
          </a:p>
          <a:p>
            <a:pPr indent="-233838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>
                <a:latin typeface="Arial"/>
                <a:ea typeface="Arial"/>
                <a:cs typeface="Arial"/>
                <a:sym typeface="Arial"/>
              </a:rPr>
              <a:t>Partition:			</a:t>
            </a:r>
            <a:r>
              <a:rPr lang="en-US" sz="1677">
                <a:latin typeface="Courier"/>
                <a:ea typeface="Courier"/>
                <a:cs typeface="Courier"/>
                <a:sym typeface="Courier"/>
              </a:rPr>
              <a:t>--partition=&lt;partition_name&gt;</a:t>
            </a:r>
            <a:endParaRPr sz="1629">
              <a:latin typeface="Arial"/>
              <a:ea typeface="Arial"/>
              <a:cs typeface="Arial"/>
              <a:sym typeface="Arial"/>
            </a:endParaRPr>
          </a:p>
          <a:p>
            <a:pPr indent="-233838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>
                <a:latin typeface="Arial"/>
                <a:ea typeface="Arial"/>
                <a:cs typeface="Arial"/>
                <a:sym typeface="Arial"/>
              </a:rPr>
              <a:t>Sending emails:		</a:t>
            </a:r>
            <a:r>
              <a:rPr lang="en-US" sz="1677">
                <a:latin typeface="Courier"/>
                <a:ea typeface="Courier"/>
                <a:cs typeface="Courier"/>
                <a:sym typeface="Courier"/>
              </a:rPr>
              <a:t>--mail-type=&lt;type&gt;</a:t>
            </a:r>
            <a:endParaRPr sz="1629">
              <a:latin typeface="Arial"/>
              <a:ea typeface="Arial"/>
              <a:cs typeface="Arial"/>
              <a:sym typeface="Arial"/>
            </a:endParaRPr>
          </a:p>
          <a:p>
            <a:pPr indent="-233838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>
                <a:latin typeface="Arial"/>
                <a:ea typeface="Arial"/>
                <a:cs typeface="Arial"/>
                <a:sym typeface="Arial"/>
              </a:rPr>
              <a:t>Output file:			</a:t>
            </a:r>
            <a:r>
              <a:rPr lang="en-US" sz="1677">
                <a:latin typeface="Courier"/>
                <a:ea typeface="Courier"/>
                <a:cs typeface="Courier"/>
                <a:sym typeface="Courier"/>
              </a:rPr>
              <a:t>--output=&lt;file name&gt; (%j gives you job id)</a:t>
            </a:r>
            <a:endParaRPr sz="1629">
              <a:latin typeface="Arial"/>
              <a:ea typeface="Arial"/>
              <a:cs typeface="Arial"/>
              <a:sym typeface="Arial"/>
            </a:endParaRPr>
          </a:p>
          <a:p>
            <a:pPr indent="-233838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>
                <a:latin typeface="Arial"/>
                <a:ea typeface="Arial"/>
                <a:cs typeface="Arial"/>
                <a:sym typeface="Arial"/>
              </a:rPr>
              <a:t>Number of nodes:	</a:t>
            </a:r>
            <a:r>
              <a:rPr lang="en-US" sz="1677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1629">
              <a:latin typeface="Arial"/>
              <a:ea typeface="Arial"/>
              <a:cs typeface="Arial"/>
              <a:sym typeface="Arial"/>
            </a:endParaRPr>
          </a:p>
          <a:p>
            <a:pPr indent="-233838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/>
              <a:t>Number of tasks:   	</a:t>
            </a:r>
            <a:r>
              <a:rPr lang="en-US" sz="1677">
                <a:latin typeface="Courier"/>
                <a:ea typeface="Courier"/>
                <a:cs typeface="Courier"/>
                <a:sym typeface="Courier"/>
              </a:rPr>
              <a:t>--ntasks=&lt;processes&gt;</a:t>
            </a:r>
            <a:endParaRPr sz="1677">
              <a:latin typeface="Courier"/>
              <a:ea typeface="Courier"/>
              <a:cs typeface="Courier"/>
              <a:sym typeface="Courier"/>
            </a:endParaRPr>
          </a:p>
          <a:p>
            <a:pPr indent="-233838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>
                <a:latin typeface="Arial"/>
                <a:ea typeface="Arial"/>
                <a:cs typeface="Arial"/>
                <a:sym typeface="Arial"/>
              </a:rPr>
              <a:t>Quality of service:	</a:t>
            </a:r>
            <a:r>
              <a:rPr lang="en-US" sz="1677">
                <a:latin typeface="Courier"/>
                <a:ea typeface="Courier"/>
                <a:cs typeface="Courier"/>
                <a:sym typeface="Courier"/>
              </a:rPr>
              <a:t>--qos=&lt;qos&gt;</a:t>
            </a:r>
            <a:endParaRPr sz="1629">
              <a:latin typeface="Arial"/>
              <a:ea typeface="Arial"/>
              <a:cs typeface="Arial"/>
              <a:sym typeface="Arial"/>
            </a:endParaRPr>
          </a:p>
          <a:p>
            <a:pPr indent="-233838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>
                <a:latin typeface="Arial"/>
                <a:ea typeface="Arial"/>
                <a:cs typeface="Arial"/>
                <a:sym typeface="Arial"/>
              </a:rPr>
              <a:t>Reservation:		</a:t>
            </a:r>
            <a:r>
              <a:rPr lang="en-US" sz="1677">
                <a:latin typeface="Courier"/>
                <a:ea typeface="Courier"/>
                <a:cs typeface="Courier"/>
                <a:sym typeface="Courier"/>
              </a:rPr>
              <a:t>--reservation=&lt;name&gt;</a:t>
            </a:r>
            <a:endParaRPr sz="1629">
              <a:latin typeface="Arial"/>
              <a:ea typeface="Arial"/>
              <a:cs typeface="Arial"/>
              <a:sym typeface="Arial"/>
            </a:endParaRPr>
          </a:p>
          <a:p>
            <a:pPr indent="-233838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>
                <a:latin typeface="Arial"/>
                <a:ea typeface="Arial"/>
                <a:cs typeface="Arial"/>
                <a:sym typeface="Arial"/>
              </a:rPr>
              <a:t>Wall time:			</a:t>
            </a:r>
            <a:r>
              <a:rPr lang="en-US" sz="1677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1629">
              <a:latin typeface="Arial"/>
              <a:ea typeface="Arial"/>
              <a:cs typeface="Arial"/>
              <a:sym typeface="Arial"/>
            </a:endParaRPr>
          </a:p>
          <a:p>
            <a:pPr indent="-233838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>
                <a:latin typeface="Arial"/>
                <a:ea typeface="Arial"/>
                <a:cs typeface="Arial"/>
                <a:sym typeface="Arial"/>
              </a:rPr>
              <a:t>Job Name:			</a:t>
            </a:r>
            <a:r>
              <a:rPr lang="en-US" sz="1677">
                <a:latin typeface="Courier"/>
                <a:ea typeface="Courier"/>
                <a:cs typeface="Courier"/>
                <a:sym typeface="Courier"/>
              </a:rPr>
              <a:t>--job-name=&lt;jobname&gt;    ...etc...</a:t>
            </a:r>
            <a:endParaRPr sz="1677">
              <a:latin typeface="Courier"/>
              <a:ea typeface="Courier"/>
              <a:cs typeface="Courier"/>
              <a:sym typeface="Courier"/>
            </a:endParaRPr>
          </a:p>
          <a:p>
            <a:pPr indent="-148272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t/>
            </a:r>
            <a:endParaRPr sz="1392"/>
          </a:p>
          <a:p>
            <a:pPr indent="-236696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93"/>
              <a:buFont typeface="Arial"/>
              <a:buChar char="•"/>
            </a:pPr>
            <a:r>
              <a:rPr lang="en-US" sz="1392"/>
              <a:t>FYI:  You do NOT actually type &lt;&gt; above – this designates something specific you as a user must enter about your job</a:t>
            </a:r>
            <a:endParaRPr sz="129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629"/>
          </a:p>
        </p:txBody>
      </p:sp>
      <p:sp>
        <p:nvSpPr>
          <p:cNvPr id="781" name="Google Shape;781;p62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788" name="Google Shape;788;p63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There are </a:t>
            </a:r>
            <a:r>
              <a:rPr b="1" i="1" lang="en-US"/>
              <a:t>MANY</a:t>
            </a:r>
            <a:r>
              <a:rPr b="1" lang="en-US"/>
              <a:t> </a:t>
            </a:r>
            <a:r>
              <a:rPr lang="en-US"/>
              <a:t>slurm directives, most of which are not required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See all options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http://slurm.schedmd.com/sbatch.html</a:t>
            </a:r>
            <a:r>
              <a:rPr lang="en-US"/>
              <a:t>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will focus on the most important ones: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/>
              <a:t>Partition</a:t>
            </a:r>
            <a:r>
              <a:rPr lang="en-US"/>
              <a:t>: Nodes with the same hardware configuration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/>
              <a:t>Wall time</a:t>
            </a:r>
            <a:r>
              <a:rPr lang="en-US"/>
              <a:t>: max time your job will run for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/>
              <a:t>Node count</a:t>
            </a:r>
            <a:r>
              <a:rPr lang="en-US"/>
              <a:t>: # of nodes requested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/>
              <a:t>Core count</a:t>
            </a:r>
            <a:r>
              <a:rPr lang="en-US"/>
              <a:t>: # of cores requested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/>
              <a:t>Output file:</a:t>
            </a:r>
            <a:r>
              <a:rPr lang="en-US"/>
              <a:t> name of output file (variable %j holds job id)</a:t>
            </a:r>
            <a:endParaRPr/>
          </a:p>
        </p:txBody>
      </p:sp>
      <p:sp>
        <p:nvSpPr>
          <p:cNvPr id="789" name="Google Shape;789;p63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6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Partitions</a:t>
            </a:r>
            <a:endParaRPr/>
          </a:p>
        </p:txBody>
      </p:sp>
      <p:sp>
        <p:nvSpPr>
          <p:cNvPr id="796" name="Google Shape;796;p64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797" name="Google Shape;797;p64"/>
          <p:cNvGraphicFramePr/>
          <p:nvPr/>
        </p:nvGraphicFramePr>
        <p:xfrm>
          <a:off x="838209" y="21773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{6BF69B63-2945-4944-82E9-8AC69DFD2ED4}</a:tableStyleId>
              </a:tblPr>
              <a:tblGrid>
                <a:gridCol w="2165750"/>
                <a:gridCol w="2173000"/>
                <a:gridCol w="1190700"/>
                <a:gridCol w="1326775"/>
                <a:gridCol w="1326775"/>
                <a:gridCol w="2035825"/>
              </a:tblGrid>
              <a:tr h="30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RAM/core (GB)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amilan-&lt;institution&gt;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3.83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ami100-&lt;institution&gt;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/>
                        <a:t>Node: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3x AMD MI100</a:t>
                      </a:r>
                      <a:endParaRPr sz="1800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3.83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aa100-&lt;institution&gt;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GPU Node: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3x Nvidia A100</a:t>
                      </a:r>
                      <a:endParaRPr sz="1800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3.83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98" name="Google Shape;798;p64"/>
          <p:cNvSpPr txBox="1"/>
          <p:nvPr/>
        </p:nvSpPr>
        <p:spPr>
          <a:xfrm>
            <a:off x="905225" y="4929500"/>
            <a:ext cx="5667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Institutions: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ucb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: University of Colorado, Boulder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csu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: Colorado State University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amc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: Anschutz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Medical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Campus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5"/>
          <p:cNvSpPr txBox="1"/>
          <p:nvPr>
            <p:ph type="title"/>
          </p:nvPr>
        </p:nvSpPr>
        <p:spPr>
          <a:xfrm>
            <a:off x="838200" y="365125"/>
            <a:ext cx="108723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Writing a simple job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hostname.sh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5" name="Google Shape;805;p65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15265" lvl="0" marL="228600" rtl="0" algn="l">
              <a:spcBef>
                <a:spcPts val="80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3400"/>
              <a:t>Submit a slurm job with the following instructions:</a:t>
            </a:r>
            <a:endParaRPr sz="3400"/>
          </a:p>
          <a:p>
            <a:pPr indent="-64135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-368826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sz="3154"/>
              <a:t>The job will be submitted from a bash script named </a:t>
            </a:r>
            <a:r>
              <a:rPr b="1" lang="en-US" sz="3154"/>
              <a:t>hostname.sh</a:t>
            </a:r>
            <a:endParaRPr b="1" sz="3154"/>
          </a:p>
          <a:p>
            <a:pPr indent="-36882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sz="3154"/>
              <a:t>The job will run on </a:t>
            </a:r>
            <a:r>
              <a:rPr b="1" lang="en-US" sz="3154"/>
              <a:t>1 node</a:t>
            </a:r>
            <a:endParaRPr b="1" sz="3154"/>
          </a:p>
          <a:p>
            <a:pPr indent="-36882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sz="3154"/>
              <a:t>We will request </a:t>
            </a:r>
            <a:r>
              <a:rPr b="1" lang="en-US" sz="3154"/>
              <a:t>1 minute of wall time</a:t>
            </a:r>
            <a:endParaRPr b="1" sz="3154"/>
          </a:p>
          <a:p>
            <a:pPr indent="-36882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sz="3154"/>
              <a:t>Run on the </a:t>
            </a:r>
            <a:r>
              <a:rPr b="1" lang="en-US" sz="3154"/>
              <a:t>amilan-ucb partition</a:t>
            </a:r>
            <a:endParaRPr b="1" sz="3154"/>
          </a:p>
          <a:p>
            <a:pPr indent="-36882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sz="3154"/>
              <a:t>Output should </a:t>
            </a:r>
            <a:r>
              <a:rPr b="1" lang="en-US" sz="3154"/>
              <a:t>contain job id</a:t>
            </a:r>
            <a:endParaRPr b="1" sz="3154"/>
          </a:p>
          <a:p>
            <a:pPr indent="-36882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sz="3154"/>
              <a:t>The job should run the </a:t>
            </a:r>
            <a:r>
              <a:rPr b="1" lang="en-US" sz="3154"/>
              <a:t>Unix “</a:t>
            </a:r>
            <a:r>
              <a:rPr b="1" lang="en-US" sz="3154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hostname</a:t>
            </a:r>
            <a:r>
              <a:rPr b="1" lang="en-US" sz="3154"/>
              <a:t>” command</a:t>
            </a:r>
            <a:endParaRPr b="1" sz="3154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65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Writing a simple job (hostname)</a:t>
            </a:r>
            <a:endParaRPr/>
          </a:p>
        </p:txBody>
      </p:sp>
      <p:sp>
        <p:nvSpPr>
          <p:cNvPr id="813" name="Google Shape;813;p66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Set up batch job </a:t>
            </a:r>
            <a:r>
              <a:rPr lang="en-US"/>
              <a:t>boilerplate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</a:t>
            </a:r>
            <a:r>
              <a:rPr lang="en-US"/>
              <a:t>sing text editor (vim or nano), create a file called </a:t>
            </a:r>
            <a:r>
              <a:rPr b="1" lang="en-US"/>
              <a:t>hostname.sh</a:t>
            </a:r>
            <a:r>
              <a:rPr lang="en-US"/>
              <a:t> with the following text:</a:t>
            </a:r>
            <a:r>
              <a:rPr lang="en-US"/>
              <a:t> </a:t>
            </a:r>
            <a:endParaRPr/>
          </a:p>
        </p:txBody>
      </p:sp>
      <p:sp>
        <p:nvSpPr>
          <p:cNvPr id="814" name="Google Shape;814;p66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5" name="Google Shape;815;p66"/>
          <p:cNvSpPr txBox="1"/>
          <p:nvPr/>
        </p:nvSpPr>
        <p:spPr>
          <a:xfrm>
            <a:off x="4148550" y="3226175"/>
            <a:ext cx="3894900" cy="26781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Directives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#SBATCH --&lt;resource&gt;=&lt;amount&gt;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Software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User Scripting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Writing a simple job (hostname)</a:t>
            </a:r>
            <a:endParaRPr/>
          </a:p>
        </p:txBody>
      </p:sp>
      <p:sp>
        <p:nvSpPr>
          <p:cNvPr id="822" name="Google Shape;822;p67"/>
          <p:cNvSpPr txBox="1"/>
          <p:nvPr>
            <p:ph idx="1" type="body"/>
          </p:nvPr>
        </p:nvSpPr>
        <p:spPr>
          <a:xfrm>
            <a:off x="838200" y="1825625"/>
            <a:ext cx="52578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892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155"/>
              <a:buChar char="•"/>
            </a:pPr>
            <a:r>
              <a:rPr lang="en-US"/>
              <a:t>Directives:</a:t>
            </a:r>
            <a:endParaRPr/>
          </a:p>
          <a:p>
            <a:pPr indent="-357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37"/>
              <a:buChar char="•"/>
            </a:pPr>
            <a:r>
              <a:rPr lang="en-US" sz="2037"/>
              <a:t>1 node</a:t>
            </a:r>
            <a:endParaRPr sz="2037"/>
          </a:p>
          <a:p>
            <a:pPr indent="-357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37"/>
              <a:buChar char="•"/>
            </a:pPr>
            <a:r>
              <a:rPr lang="en-US" sz="2037"/>
              <a:t>1 minute wall time</a:t>
            </a:r>
            <a:endParaRPr sz="2037"/>
          </a:p>
          <a:p>
            <a:pPr indent="-357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37"/>
              <a:buChar char="•"/>
            </a:pPr>
            <a:r>
              <a:rPr lang="en-US" sz="2037"/>
              <a:t>“amilan-ucb” partition</a:t>
            </a:r>
            <a:endParaRPr sz="2037"/>
          </a:p>
          <a:p>
            <a:pPr indent="-357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37"/>
              <a:buChar char="•"/>
            </a:pPr>
            <a:r>
              <a:rPr lang="en-US" sz="2037"/>
              <a:t>Output should contain job id</a:t>
            </a:r>
            <a:endParaRPr sz="3200"/>
          </a:p>
        </p:txBody>
      </p:sp>
      <p:sp>
        <p:nvSpPr>
          <p:cNvPr id="823" name="Google Shape;823;p67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4" name="Google Shape;824;p67"/>
          <p:cNvSpPr txBox="1"/>
          <p:nvPr>
            <p:ph idx="1" type="body"/>
          </p:nvPr>
        </p:nvSpPr>
        <p:spPr>
          <a:xfrm>
            <a:off x="6264500" y="1825625"/>
            <a:ext cx="52578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32500" lnSpcReduction="10000"/>
          </a:bodyPr>
          <a:lstStyle/>
          <a:p>
            <a:pPr indent="-342106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500"/>
              <a:t>Number of nodes:	</a:t>
            </a:r>
            <a:endParaRPr sz="5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50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indent="-342106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500"/>
              <a:t>Wall time:			</a:t>
            </a:r>
            <a:endParaRPr sz="5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50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indent="-342106" lvl="0" marL="457200" rtl="0" algn="l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5500"/>
              <a:t>Partition:	</a:t>
            </a:r>
            <a:endParaRPr sz="5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500">
                <a:latin typeface="Courier"/>
                <a:ea typeface="Courier"/>
                <a:cs typeface="Courier"/>
                <a:sym typeface="Courier"/>
              </a:rPr>
              <a:t>--partition=&lt;partition_name&gt;</a:t>
            </a:r>
            <a:endParaRPr sz="5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Arial"/>
              <a:ea typeface="Arial"/>
              <a:cs typeface="Arial"/>
              <a:sym typeface="Arial"/>
            </a:endParaRPr>
          </a:p>
          <a:p>
            <a:pPr indent="-342106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500"/>
              <a:t>Output file</a:t>
            </a:r>
            <a:r>
              <a:rPr lang="en-US" sz="5500"/>
              <a:t>:</a:t>
            </a:r>
            <a:r>
              <a:rPr lang="en-US" sz="5500"/>
              <a:t>		</a:t>
            </a:r>
            <a:endParaRPr sz="5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500">
                <a:latin typeface="Courier"/>
                <a:ea typeface="Courier"/>
                <a:cs typeface="Courier"/>
                <a:sym typeface="Courier"/>
              </a:rPr>
              <a:t>--output=&lt;file name&gt; </a:t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500">
                <a:latin typeface="Courier"/>
                <a:ea typeface="Courier"/>
                <a:cs typeface="Courier"/>
                <a:sym typeface="Courier"/>
              </a:rPr>
              <a:t>(%j gives you job id)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Writing a simple job (hostname)</a:t>
            </a:r>
            <a:endParaRPr/>
          </a:p>
        </p:txBody>
      </p:sp>
      <p:sp>
        <p:nvSpPr>
          <p:cNvPr id="831" name="Google Shape;831;p68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Software:</a:t>
            </a:r>
            <a:endParaRPr/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Do we need any software? (modules)</a:t>
            </a:r>
            <a:endParaRPr sz="23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User script:</a:t>
            </a:r>
            <a:endParaRPr/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What command do we want to run?</a:t>
            </a:r>
            <a:endParaRPr sz="2900"/>
          </a:p>
        </p:txBody>
      </p:sp>
      <p:sp>
        <p:nvSpPr>
          <p:cNvPr id="832" name="Google Shape;832;p68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Writing a simple job (hostname)</a:t>
            </a:r>
            <a:endParaRPr/>
          </a:p>
        </p:txBody>
      </p:sp>
      <p:sp>
        <p:nvSpPr>
          <p:cNvPr id="839" name="Google Shape;839;p69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15237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--nodes=1                      # Number of requested nodes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--time=0:01:00                 # Max wall 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--partition=amilan-ucb         # Specify Summit haswell nodes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--output=hostname_%j.out       # Rename standard output file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 purge all existing modules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37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hostname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t/>
            </a:r>
            <a:endParaRPr sz="2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40" name="Google Shape;840;p69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a Job</a:t>
            </a:r>
            <a:endParaRPr/>
          </a:p>
        </p:txBody>
      </p:sp>
      <p:sp>
        <p:nvSpPr>
          <p:cNvPr id="847" name="Google Shape;847;p70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Load up the slurm Alpine module (default is still Summit)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module load slurm/alpine</a:t>
            </a:r>
            <a:endParaRPr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Submit the job: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sbatch &lt;script-name&gt;.sh</a:t>
            </a:r>
            <a:endParaRPr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Check output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cat &lt;output-name&gt;.out</a:t>
            </a:r>
            <a:endParaRPr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8" name="Google Shape;848;p70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7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855" name="Google Shape;855;p71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67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What is CU Research Computing (CURC)?</a:t>
            </a:r>
            <a:endParaRPr/>
          </a:p>
          <a:p>
            <a:pPr indent="-2667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Understand Basic Resources (Alpine cluster)</a:t>
            </a:r>
            <a:endParaRPr/>
          </a:p>
          <a:p>
            <a:pPr indent="-2667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Getting an account &amp; logging in</a:t>
            </a:r>
            <a:endParaRPr/>
          </a:p>
          <a:p>
            <a:pPr indent="-2667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Navigate the RC system</a:t>
            </a:r>
            <a:endParaRPr>
              <a:highlight>
                <a:srgbClr val="F4CCCC"/>
              </a:highlight>
            </a:endParaRPr>
          </a:p>
          <a:p>
            <a:pPr indent="-2667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Running a job</a:t>
            </a:r>
            <a:endParaRPr/>
          </a:p>
          <a:p>
            <a:pPr indent="-2667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/>
              <a:t>Help!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71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CU Research Computing?</a:t>
            </a:r>
            <a:endParaRPr/>
          </a:p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Help! I’m stuck, where do I go?</a:t>
            </a:r>
            <a:endParaRPr/>
          </a:p>
        </p:txBody>
      </p:sp>
      <p:sp>
        <p:nvSpPr>
          <p:cNvPr id="863" name="Google Shape;863;p72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100"/>
              <a:buFont typeface="Arial"/>
              <a:buChar char="●"/>
            </a:pPr>
            <a:r>
              <a:rPr b="1" lang="en-US" sz="2100" u="sng">
                <a:solidFill>
                  <a:srgbClr val="1D1C1D"/>
                </a:solidFill>
              </a:rPr>
              <a:t>Documentation</a:t>
            </a:r>
            <a:r>
              <a:rPr lang="en-US" sz="2100">
                <a:solidFill>
                  <a:srgbClr val="1D1C1D"/>
                </a:solidFill>
              </a:rPr>
              <a:t>: </a:t>
            </a:r>
            <a:r>
              <a:rPr lang="en-US" sz="2100" u="sng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100">
                <a:solidFill>
                  <a:srgbClr val="1D1C1D"/>
                </a:solidFill>
              </a:rPr>
              <a:t> </a:t>
            </a:r>
            <a:endParaRPr sz="2100">
              <a:solidFill>
                <a:srgbClr val="1D1C1D"/>
              </a:solidFill>
            </a:endParaRPr>
          </a:p>
          <a:p>
            <a:pPr indent="0" lvl="0" marL="13716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1D1C1D"/>
              </a:solidFill>
            </a:endParaRPr>
          </a:p>
          <a:p>
            <a:pPr indent="-361950" lvl="0" marL="4572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100"/>
              <a:buFont typeface="Arial"/>
              <a:buChar char="●"/>
            </a:pPr>
            <a:r>
              <a:rPr b="1" lang="en-US" sz="2100" u="sng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100">
                <a:solidFill>
                  <a:srgbClr val="1D1C1D"/>
                </a:solidFill>
              </a:rPr>
              <a:t>: </a:t>
            </a:r>
            <a:r>
              <a:rPr lang="en-US" sz="2100" u="sng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100">
                <a:solidFill>
                  <a:srgbClr val="1D1C1D"/>
                </a:solidFill>
              </a:rPr>
              <a:t> </a:t>
            </a:r>
            <a:endParaRPr sz="2100">
              <a:solidFill>
                <a:srgbClr val="1D1C1D"/>
              </a:solidFill>
            </a:endParaRPr>
          </a:p>
          <a:p>
            <a:pPr indent="0" lvl="0" marL="13716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1D1C1D"/>
              </a:solidFill>
            </a:endParaRPr>
          </a:p>
          <a:p>
            <a:pPr indent="-361950" lvl="0" marL="4572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100"/>
              <a:buFont typeface="Arial"/>
              <a:buChar char="●"/>
            </a:pPr>
            <a:r>
              <a:rPr b="1" lang="en-US" sz="2100" u="sng">
                <a:solidFill>
                  <a:srgbClr val="1D1C1D"/>
                </a:solidFill>
              </a:rPr>
              <a:t>Helpdesk</a:t>
            </a:r>
            <a:r>
              <a:rPr lang="en-US" sz="2100">
                <a:solidFill>
                  <a:srgbClr val="1D1C1D"/>
                </a:solidFill>
              </a:rPr>
              <a:t>: </a:t>
            </a:r>
            <a:r>
              <a:rPr lang="en-US" sz="2100" u="sng">
                <a:solidFill>
                  <a:schemeClr val="hlink"/>
                </a:solidFill>
                <a:hlinkClick r:id="rId5"/>
              </a:rPr>
              <a:t>rc-help@colorado.edu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72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871" name="Google Shape;871;p73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878" name="Google Shape;878;p74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879" name="Google Shape;879;p74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CU Research Computing?</a:t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838200" y="1825625"/>
            <a:ext cx="5481600" cy="206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Large-scale, beyond-the-desktop computing resources for the University of Colorado and more!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40" name="Google Shape;140;p19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7725" y="1917550"/>
            <a:ext cx="4296075" cy="345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450" y="3547752"/>
            <a:ext cx="1307687" cy="138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0860" y="3177198"/>
            <a:ext cx="2519216" cy="120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6306" y="4669169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 Include:</a:t>
            </a:r>
            <a:endParaRPr/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High Performance Computing (HPC)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of Research Data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High-Speed Data Transfer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Data Sharing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Cloud Computing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and Education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3" name="Google Shape;153;p20"/>
          <p:cNvGrpSpPr/>
          <p:nvPr/>
        </p:nvGrpSpPr>
        <p:grpSpPr>
          <a:xfrm>
            <a:off x="3345362" y="2054463"/>
            <a:ext cx="8155124" cy="4476888"/>
            <a:chOff x="1738400" y="1201025"/>
            <a:chExt cx="6658875" cy="3637676"/>
          </a:xfrm>
        </p:grpSpPr>
        <p:sp>
          <p:nvSpPr>
            <p:cNvPr id="154" name="Google Shape;154;p20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fmla="val -63095" name="adj1"/>
                <a:gd fmla="val 22408" name="adj2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5" name="Google Shape;15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p20"/>
          <p:cNvGrpSpPr/>
          <p:nvPr/>
        </p:nvGrpSpPr>
        <p:grpSpPr>
          <a:xfrm>
            <a:off x="9845325" y="3549723"/>
            <a:ext cx="928300" cy="783400"/>
            <a:chOff x="7314075" y="2248573"/>
            <a:chExt cx="928300" cy="783400"/>
          </a:xfrm>
        </p:grpSpPr>
        <p:sp>
          <p:nvSpPr>
            <p:cNvPr id="157" name="Google Shape;157;p20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20"/>
          <p:cNvGrpSpPr/>
          <p:nvPr/>
        </p:nvGrpSpPr>
        <p:grpSpPr>
          <a:xfrm>
            <a:off x="6590250" y="3505424"/>
            <a:ext cx="1804951" cy="994103"/>
            <a:chOff x="4059000" y="2204274"/>
            <a:chExt cx="1804951" cy="994103"/>
          </a:xfrm>
        </p:grpSpPr>
        <p:sp>
          <p:nvSpPr>
            <p:cNvPr id="161" name="Google Shape;161;p20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6" name="Google Shape;166;p20"/>
            <p:cNvCxnSpPr>
              <a:stCxn id="165" idx="3"/>
              <a:endCxn id="161" idx="1"/>
            </p:cNvCxnSpPr>
            <p:nvPr/>
          </p:nvCxnSpPr>
          <p:spPr>
            <a:xfrm flipH="1" rot="10800000">
              <a:off x="4276200" y="2530064"/>
              <a:ext cx="164400" cy="442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20"/>
            <p:cNvCxnSpPr>
              <a:stCxn id="165" idx="3"/>
              <a:endCxn id="164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20"/>
            <p:cNvCxnSpPr>
              <a:stCxn id="161" idx="2"/>
              <a:endCxn id="164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20"/>
            <p:cNvCxnSpPr>
              <a:endCxn id="162" idx="1"/>
            </p:cNvCxnSpPr>
            <p:nvPr/>
          </p:nvCxnSpPr>
          <p:spPr>
            <a:xfrm flipH="1" rot="10800000">
              <a:off x="4657757" y="2312874"/>
              <a:ext cx="612600" cy="2172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20"/>
            <p:cNvCxnSpPr>
              <a:endCxn id="164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20"/>
            <p:cNvCxnSpPr>
              <a:stCxn id="162" idx="3"/>
              <a:endCxn id="163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20"/>
            <p:cNvCxnSpPr>
              <a:stCxn id="164" idx="3"/>
              <a:endCxn id="163" idx="1"/>
            </p:cNvCxnSpPr>
            <p:nvPr/>
          </p:nvCxnSpPr>
          <p:spPr>
            <a:xfrm flipH="1" rot="10800000">
              <a:off x="5112413" y="2755577"/>
              <a:ext cx="534300" cy="3342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3" name="Google Shape;173;p20"/>
          <p:cNvSpPr/>
          <p:nvPr/>
        </p:nvSpPr>
        <p:spPr>
          <a:xfrm>
            <a:off x="8649563" y="3831225"/>
            <a:ext cx="941400" cy="334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7E6E6"/>
          </a:solidFill>
          <a:ln cap="flat" cmpd="sng" w="1905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7683180" y="2600610"/>
            <a:ext cx="2655178" cy="2681525"/>
            <a:chOff x="5151930" y="1299460"/>
            <a:chExt cx="2655178" cy="2681525"/>
          </a:xfrm>
        </p:grpSpPr>
        <p:pic>
          <p:nvPicPr>
            <p:cNvPr id="175" name="Google Shape;17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Google Shape;178;p20"/>
          <p:cNvSpPr/>
          <p:nvPr/>
        </p:nvSpPr>
        <p:spPr>
          <a:xfrm>
            <a:off x="8546625" y="4688750"/>
            <a:ext cx="838728" cy="606636"/>
          </a:xfrm>
          <a:prstGeom prst="cloud">
            <a:avLst/>
          </a:prstGeom>
          <a:solidFill>
            <a:srgbClr val="5B9BD5"/>
          </a:solidFill>
          <a:ln cap="flat" cmpd="sng" w="19050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Primarily known for: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</p:txBody>
      </p:sp>
      <p:sp>
        <p:nvSpPr>
          <p:cNvPr id="185" name="Google Shape;185;p21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5" y="1802250"/>
            <a:ext cx="6861249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